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苏子柔"/>
          <p:cNvSpPr txBox="1"/>
          <p:nvPr>
            <p:ph type="body" sz="quarter" idx="21"/>
          </p:nvPr>
        </p:nvSpPr>
        <p:spPr>
          <a:xfrm>
            <a:off x="4838699" y="8429625"/>
            <a:ext cx="14716126" cy="6096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i="1" sz="3000"/>
            </a:lvl1pPr>
          </a:lstStyle>
          <a:p>
            <a:pPr/>
            <a:r>
              <a:t>–苏子柔</a:t>
            </a:r>
          </a:p>
        </p:txBody>
      </p:sp>
      <p:sp>
        <p:nvSpPr>
          <p:cNvPr id="94" name="“在此键入引文。”"/>
          <p:cNvSpPr txBox="1"/>
          <p:nvPr>
            <p:ph type="body" sz="quarter" idx="22"/>
          </p:nvPr>
        </p:nvSpPr>
        <p:spPr>
          <a:xfrm>
            <a:off x="4838699" y="6130925"/>
            <a:ext cx="14716126" cy="901701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从草地沙丘上欣赏海滩和大海的视图"/>
          <p:cNvSpPr/>
          <p:nvPr>
            <p:ph type="pic" idx="21"/>
          </p:nvPr>
        </p:nvSpPr>
        <p:spPr>
          <a:xfrm>
            <a:off x="3009899" y="761999"/>
            <a:ext cx="18364203" cy="122428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从草地沙丘上欣赏海滩和大海的视图"/>
          <p:cNvSpPr/>
          <p:nvPr>
            <p:ph type="pic" sz="half" idx="21"/>
          </p:nvPr>
        </p:nvSpPr>
        <p:spPr>
          <a:xfrm>
            <a:off x="5392476" y="1419224"/>
            <a:ext cx="13601701" cy="90678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3524249" y="8848725"/>
            <a:ext cx="17335503" cy="150495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3524249" y="10296525"/>
            <a:ext cx="17335503" cy="11906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381499" y="5114925"/>
            <a:ext cx="15621003" cy="348615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在海滩上低飞的苍鹭，前景是低矮的栅栏"/>
          <p:cNvSpPr/>
          <p:nvPr>
            <p:ph type="pic" sz="half" idx="21"/>
          </p:nvPr>
        </p:nvSpPr>
        <p:spPr>
          <a:xfrm>
            <a:off x="12668250" y="2428874"/>
            <a:ext cx="8601076" cy="86010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286249" y="2428874"/>
            <a:ext cx="7667627" cy="4162427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286249" y="6610350"/>
            <a:ext cx="7667627" cy="429577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314824" y="1981199"/>
            <a:ext cx="15754353" cy="171450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4314824" y="1981199"/>
            <a:ext cx="15754353" cy="171450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half" idx="1"/>
          </p:nvPr>
        </p:nvSpPr>
        <p:spPr>
          <a:xfrm>
            <a:off x="4314824" y="4076700"/>
            <a:ext cx="15754353" cy="6972300"/>
          </a:xfrm>
          <a:prstGeom prst="rect">
            <a:avLst/>
          </a:prstGeom>
        </p:spPr>
        <p:txBody>
          <a:bodyPr anchor="ctr"/>
          <a:lstStyle>
            <a:lvl1pPr marL="608541" indent="-608541" algn="l">
              <a:spcBef>
                <a:spcPts val="5900"/>
              </a:spcBef>
              <a:buSzPct val="125000"/>
              <a:buChar char="•"/>
              <a:defRPr sz="4600"/>
            </a:lvl1pPr>
            <a:lvl2pPr marL="1243541" indent="-608541" algn="l">
              <a:spcBef>
                <a:spcPts val="5900"/>
              </a:spcBef>
              <a:buSzPct val="125000"/>
              <a:buChar char="•"/>
              <a:defRPr sz="4600"/>
            </a:lvl2pPr>
            <a:lvl3pPr marL="1878541" indent="-608541" algn="l">
              <a:spcBef>
                <a:spcPts val="5900"/>
              </a:spcBef>
              <a:buSzPct val="125000"/>
              <a:buChar char="•"/>
              <a:defRPr sz="4600"/>
            </a:lvl3pPr>
            <a:lvl4pPr marL="2513541" indent="-608541" algn="l">
              <a:spcBef>
                <a:spcPts val="5900"/>
              </a:spcBef>
              <a:buSzPct val="125000"/>
              <a:buChar char="•"/>
              <a:defRPr sz="4600"/>
            </a:lvl4pPr>
            <a:lvl5pPr marL="3148541" indent="-608541" algn="l">
              <a:spcBef>
                <a:spcPts val="5900"/>
              </a:spcBef>
              <a:buSzPct val="125000"/>
              <a:buChar char="•"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通往大海的两座山丘之间的沙路"/>
          <p:cNvSpPr/>
          <p:nvPr>
            <p:ph type="pic" sz="half" idx="21"/>
          </p:nvPr>
        </p:nvSpPr>
        <p:spPr>
          <a:xfrm>
            <a:off x="11268075" y="4076700"/>
            <a:ext cx="10458451" cy="6972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14824" y="1981199"/>
            <a:ext cx="15754353" cy="171450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14824" y="4076700"/>
            <a:ext cx="7667627" cy="6972300"/>
          </a:xfrm>
          <a:prstGeom prst="rect">
            <a:avLst/>
          </a:prstGeom>
        </p:spPr>
        <p:txBody>
          <a:bodyPr anchor="ctr"/>
          <a:lstStyle>
            <a:lvl1pPr marL="529389" indent="-529389" algn="l">
              <a:spcBef>
                <a:spcPts val="4500"/>
              </a:spcBef>
              <a:buSzPct val="125000"/>
              <a:buChar char="•"/>
              <a:defRPr sz="3600"/>
            </a:lvl1pPr>
            <a:lvl2pPr marL="1088189" indent="-529389" algn="l">
              <a:spcBef>
                <a:spcPts val="4500"/>
              </a:spcBef>
              <a:buSzPct val="125000"/>
              <a:buChar char="•"/>
              <a:defRPr sz="3600"/>
            </a:lvl2pPr>
            <a:lvl3pPr marL="1646989" indent="-529389" algn="l">
              <a:spcBef>
                <a:spcPts val="4500"/>
              </a:spcBef>
              <a:buSzPct val="125000"/>
              <a:buChar char="•"/>
              <a:defRPr sz="3600"/>
            </a:lvl3pPr>
            <a:lvl4pPr marL="2205789" indent="-529389" algn="l">
              <a:spcBef>
                <a:spcPts val="4500"/>
              </a:spcBef>
              <a:buSzPct val="125000"/>
              <a:buChar char="•"/>
              <a:defRPr sz="3600"/>
            </a:lvl4pPr>
            <a:lvl5pPr marL="2764589" indent="-529389" algn="l">
              <a:spcBef>
                <a:spcPts val="4500"/>
              </a:spcBef>
              <a:buSzPct val="125000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sz="half" idx="1"/>
          </p:nvPr>
        </p:nvSpPr>
        <p:spPr>
          <a:xfrm>
            <a:off x="4314824" y="3047999"/>
            <a:ext cx="15754353" cy="7620002"/>
          </a:xfrm>
          <a:prstGeom prst="rect">
            <a:avLst/>
          </a:prstGeom>
        </p:spPr>
        <p:txBody>
          <a:bodyPr anchor="ctr"/>
          <a:lstStyle>
            <a:lvl1pPr marL="608541" indent="-608541" algn="l">
              <a:spcBef>
                <a:spcPts val="5900"/>
              </a:spcBef>
              <a:buSzPct val="125000"/>
              <a:buChar char="•"/>
              <a:defRPr sz="4600"/>
            </a:lvl1pPr>
            <a:lvl2pPr marL="1243541" indent="-608541" algn="l">
              <a:spcBef>
                <a:spcPts val="5900"/>
              </a:spcBef>
              <a:buSzPct val="125000"/>
              <a:buChar char="•"/>
              <a:defRPr sz="4600"/>
            </a:lvl2pPr>
            <a:lvl3pPr marL="1878541" indent="-608541" algn="l">
              <a:spcBef>
                <a:spcPts val="5900"/>
              </a:spcBef>
              <a:buSzPct val="125000"/>
              <a:buChar char="•"/>
              <a:defRPr sz="4600"/>
            </a:lvl3pPr>
            <a:lvl4pPr marL="2513541" indent="-608541" algn="l">
              <a:spcBef>
                <a:spcPts val="5900"/>
              </a:spcBef>
              <a:buSzPct val="125000"/>
              <a:buChar char="•"/>
              <a:defRPr sz="4600"/>
            </a:lvl4pPr>
            <a:lvl5pPr marL="3148541" indent="-608541" algn="l">
              <a:spcBef>
                <a:spcPts val="5900"/>
              </a:spcBef>
              <a:buSzPct val="125000"/>
              <a:buChar char="•"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通往大海的两座山丘之间的沙路"/>
          <p:cNvSpPr/>
          <p:nvPr>
            <p:ph type="pic" sz="quarter" idx="21"/>
          </p:nvPr>
        </p:nvSpPr>
        <p:spPr>
          <a:xfrm>
            <a:off x="14523243" y="7000875"/>
            <a:ext cx="6243639" cy="41624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在海滩上低飞的苍鹭，前景是低矮的栅栏"/>
          <p:cNvSpPr/>
          <p:nvPr>
            <p:ph type="pic" sz="quarter" idx="22"/>
          </p:nvPr>
        </p:nvSpPr>
        <p:spPr>
          <a:xfrm>
            <a:off x="14868525" y="2362199"/>
            <a:ext cx="5553076" cy="55530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从草地沙丘上欣赏海滩和大海的视图"/>
          <p:cNvSpPr/>
          <p:nvPr>
            <p:ph type="pic" sz="half" idx="23"/>
          </p:nvPr>
        </p:nvSpPr>
        <p:spPr>
          <a:xfrm>
            <a:off x="2305049" y="2562224"/>
            <a:ext cx="12901614" cy="86010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1499" y="3438525"/>
            <a:ext cx="15621003" cy="34861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1499" y="7019925"/>
            <a:ext cx="15621003" cy="11906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87441" y="11525250"/>
            <a:ext cx="399593" cy="410996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18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hyperlink" Target="https://aircash.finance" TargetMode="External"/><Relationship Id="rId8" Type="http://schemas.openxmlformats.org/officeDocument/2006/relationships/image" Target="../media/image47.png"/><Relationship Id="rId9" Type="http://schemas.openxmlformats.org/officeDocument/2006/relationships/hyperlink" Target="https://discord.gg/aircash" TargetMode="External"/><Relationship Id="rId10" Type="http://schemas.openxmlformats.org/officeDocument/2006/relationships/hyperlink" Target="https://twitter.com/aircoinreal" TargetMode="External"/><Relationship Id="rId11" Type="http://schemas.openxmlformats.org/officeDocument/2006/relationships/hyperlink" Target="https://t.me/aircoinrealchannel" TargetMode="External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hyperlink" Target="https://www.youtube.com/channel/UC-20apMTQfvwG9NB2R0sIOQ" TargetMode="External"/><Relationship Id="rId16" Type="http://schemas.openxmlformats.org/officeDocument/2006/relationships/image" Target="../media/image5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3" Type="http://schemas.openxmlformats.org/officeDocument/2006/relationships/image" Target="../media/image18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4.png"/><Relationship Id="rId4" Type="http://schemas.openxmlformats.org/officeDocument/2006/relationships/hyperlink" Target="https://www.certik.com" TargetMode="External"/><Relationship Id="rId5" Type="http://schemas.openxmlformats.org/officeDocument/2006/relationships/image" Target="../media/image27.png"/><Relationship Id="rId6" Type="http://schemas.openxmlformats.org/officeDocument/2006/relationships/hyperlink" Target="https://www.slowmist.com" TargetMode="External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21.png"/><Relationship Id="rId11" Type="http://schemas.openxmlformats.org/officeDocument/2006/relationships/image" Target="../media/image20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3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4858" y="-1600282"/>
            <a:ext cx="27697765" cy="17894728"/>
          </a:xfrm>
          <a:prstGeom prst="rect">
            <a:avLst/>
          </a:prstGeom>
          <a:ln w="3175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3">
            <a:alphaModFix amt="49041"/>
            <a:extLst/>
          </a:blip>
          <a:stretch>
            <a:fillRect/>
          </a:stretch>
        </p:blipFill>
        <p:spPr>
          <a:xfrm rot="10137778">
            <a:off x="2683927" y="7518570"/>
            <a:ext cx="22402080" cy="11647850"/>
          </a:xfrm>
          <a:prstGeom prst="rect">
            <a:avLst/>
          </a:prstGeom>
          <a:ln w="3175">
            <a:miter lim="400000"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086" y="714150"/>
            <a:ext cx="2676388" cy="1216005"/>
          </a:xfrm>
          <a:prstGeom prst="rect">
            <a:avLst/>
          </a:prstGeom>
          <a:ln w="3175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44945" y="6046691"/>
            <a:ext cx="5494109" cy="1165418"/>
          </a:xfrm>
          <a:prstGeom prst="rect">
            <a:avLst/>
          </a:prstGeom>
          <a:ln w="3175">
            <a:miter lim="400000"/>
          </a:ln>
        </p:spPr>
      </p:pic>
      <p:sp>
        <p:nvSpPr>
          <p:cNvPr id="123" name="Meet the partners"/>
          <p:cNvSpPr txBox="1"/>
          <p:nvPr/>
        </p:nvSpPr>
        <p:spPr>
          <a:xfrm>
            <a:off x="1210031" y="12223587"/>
            <a:ext cx="2079602" cy="3599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000">
                <a:solidFill>
                  <a:srgbClr val="0060B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Meet the partners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282131" y="12134994"/>
            <a:ext cx="3853167" cy="435577"/>
          </a:xfrm>
          <a:prstGeom prst="rect">
            <a:avLst/>
          </a:prstGeom>
          <a:ln w="3175">
            <a:miter lim="400000"/>
          </a:ln>
        </p:spPr>
      </p:pic>
      <p:sp>
        <p:nvSpPr>
          <p:cNvPr id="125" name="Decentralized OTC"/>
          <p:cNvSpPr txBox="1"/>
          <p:nvPr/>
        </p:nvSpPr>
        <p:spPr>
          <a:xfrm>
            <a:off x="20897884" y="1116757"/>
            <a:ext cx="2248645" cy="3599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000">
                <a:solidFill>
                  <a:srgbClr val="0060B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Decentralized OTC</a:t>
            </a:r>
          </a:p>
        </p:txBody>
      </p:sp>
      <p:sp>
        <p:nvSpPr>
          <p:cNvPr id="126" name="Triangle"/>
          <p:cNvSpPr/>
          <p:nvPr/>
        </p:nvSpPr>
        <p:spPr>
          <a:xfrm rot="13500000">
            <a:off x="3363716" y="12366368"/>
            <a:ext cx="107329" cy="10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60B1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" name="Triangle"/>
          <p:cNvSpPr/>
          <p:nvPr/>
        </p:nvSpPr>
        <p:spPr>
          <a:xfrm rot="13500000">
            <a:off x="3554024" y="12368441"/>
            <a:ext cx="103182" cy="103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60B1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" name="Triangle"/>
          <p:cNvSpPr/>
          <p:nvPr/>
        </p:nvSpPr>
        <p:spPr>
          <a:xfrm rot="13500000">
            <a:off x="3739431" y="12368185"/>
            <a:ext cx="103696" cy="103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60B1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69BB"/>
            </a:gs>
            <a:gs pos="100000">
              <a:srgbClr val="004E9A"/>
            </a:gs>
          </a:gsLst>
          <a:lin ang="2808087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mage" descr="Image"/>
          <p:cNvPicPr>
            <a:picLocks noChangeAspect="1"/>
          </p:cNvPicPr>
          <p:nvPr/>
        </p:nvPicPr>
        <p:blipFill>
          <a:blip r:embed="rId2">
            <a:alphaModFix amt="57506"/>
            <a:extLst/>
          </a:blip>
          <a:stretch>
            <a:fillRect/>
          </a:stretch>
        </p:blipFill>
        <p:spPr>
          <a:xfrm>
            <a:off x="-6736475" y="-963969"/>
            <a:ext cx="37078559" cy="17224210"/>
          </a:xfrm>
          <a:prstGeom prst="rect">
            <a:avLst/>
          </a:prstGeom>
          <a:ln w="3175">
            <a:miter lim="400000"/>
          </a:ln>
        </p:spPr>
      </p:pic>
      <p:sp>
        <p:nvSpPr>
          <p:cNvPr id="299" name="More Info"/>
          <p:cNvSpPr txBox="1"/>
          <p:nvPr/>
        </p:nvSpPr>
        <p:spPr>
          <a:xfrm>
            <a:off x="1270000" y="1276114"/>
            <a:ext cx="3517528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More Info</a:t>
            </a:r>
          </a:p>
        </p:txBody>
      </p:sp>
      <p:sp>
        <p:nvSpPr>
          <p:cNvPr id="300" name="AirCoin DAO Labs"/>
          <p:cNvSpPr txBox="1"/>
          <p:nvPr/>
        </p:nvSpPr>
        <p:spPr>
          <a:xfrm>
            <a:off x="1308100" y="7011392"/>
            <a:ext cx="4298454" cy="6065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AirCoin DAO Labs</a:t>
            </a:r>
          </a:p>
        </p:txBody>
      </p:sp>
      <p:sp>
        <p:nvSpPr>
          <p:cNvPr id="301" name="AirCoin DAO Labs is a decentralized autonomous Organisation."/>
          <p:cNvSpPr txBox="1"/>
          <p:nvPr/>
        </p:nvSpPr>
        <p:spPr>
          <a:xfrm>
            <a:off x="1308100" y="7992829"/>
            <a:ext cx="9771472" cy="4586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AirCoin DAO Labs is a decentralized autonomous Organisation.</a:t>
            </a:r>
          </a:p>
        </p:txBody>
      </p:sp>
      <p:sp>
        <p:nvSpPr>
          <p:cNvPr id="302" name="ACG Ventures"/>
          <p:cNvSpPr txBox="1"/>
          <p:nvPr/>
        </p:nvSpPr>
        <p:spPr>
          <a:xfrm>
            <a:off x="1308100" y="10369046"/>
            <a:ext cx="3333961" cy="606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ACG Ventures</a:t>
            </a:r>
          </a:p>
        </p:txBody>
      </p:sp>
      <p:sp>
        <p:nvSpPr>
          <p:cNvPr id="303" name="ACG Ventures is DAO-based venture capital."/>
          <p:cNvSpPr txBox="1"/>
          <p:nvPr/>
        </p:nvSpPr>
        <p:spPr>
          <a:xfrm>
            <a:off x="1308100" y="11337783"/>
            <a:ext cx="6931162" cy="4586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ACG Ventures is DAO-based venture capital.</a:t>
            </a:r>
          </a:p>
        </p:txBody>
      </p:sp>
      <p:sp>
        <p:nvSpPr>
          <p:cNvPr id="304" name="We have built ACG Ventures, AIR token, AIRNFT, and AirCash."/>
          <p:cNvSpPr txBox="1"/>
          <p:nvPr/>
        </p:nvSpPr>
        <p:spPr>
          <a:xfrm>
            <a:off x="1308100" y="8653229"/>
            <a:ext cx="9631332" cy="4586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have built ACG Ventures, AIR token, AIRNFT, and AirCash.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8806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sp>
        <p:nvSpPr>
          <p:cNvPr id="306" name="10"/>
          <p:cNvSpPr txBox="1"/>
          <p:nvPr/>
        </p:nvSpPr>
        <p:spPr>
          <a:xfrm>
            <a:off x="22789306" y="12117301"/>
            <a:ext cx="427932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4">
            <a:alphaModFix amt="63947"/>
            <a:extLst/>
          </a:blip>
          <a:stretch>
            <a:fillRect/>
          </a:stretch>
        </p:blipFill>
        <p:spPr>
          <a:xfrm>
            <a:off x="10020371" y="8089442"/>
            <a:ext cx="15346892" cy="6719932"/>
          </a:xfrm>
          <a:prstGeom prst="rect">
            <a:avLst/>
          </a:prstGeom>
          <a:ln w="3175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5">
            <a:alphaModFix amt="74728"/>
            <a:extLst/>
          </a:blip>
          <a:stretch>
            <a:fillRect/>
          </a:stretch>
        </p:blipFill>
        <p:spPr>
          <a:xfrm rot="633867">
            <a:off x="20181754" y="3101181"/>
            <a:ext cx="1219201" cy="1016001"/>
          </a:xfrm>
          <a:prstGeom prst="rect">
            <a:avLst/>
          </a:prstGeom>
          <a:ln w="3175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6">
            <a:alphaModFix amt="75812"/>
            <a:extLst/>
          </a:blip>
          <a:stretch>
            <a:fillRect/>
          </a:stretch>
        </p:blipFill>
        <p:spPr>
          <a:xfrm rot="20458433">
            <a:off x="15126628" y="10888088"/>
            <a:ext cx="818348" cy="1559492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20" name="Group"/>
          <p:cNvGrpSpPr/>
          <p:nvPr/>
        </p:nvGrpSpPr>
        <p:grpSpPr>
          <a:xfrm>
            <a:off x="1326638" y="3442411"/>
            <a:ext cx="12017021" cy="3346256"/>
            <a:chOff x="0" y="26141"/>
            <a:chExt cx="12017019" cy="3346254"/>
          </a:xfrm>
        </p:grpSpPr>
        <p:sp>
          <p:nvSpPr>
            <p:cNvPr id="310" name="Website:  https://aircash.finance"/>
            <p:cNvSpPr/>
            <p:nvPr/>
          </p:nvSpPr>
          <p:spPr>
            <a:xfrm>
              <a:off x="621662" y="22934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Website:  </a:t>
              </a:r>
              <a:r>
                <a:rPr u="sng">
                  <a:hlinkClick r:id="rId7" invalidUrl="" action="" tgtFrame="" tooltip="" history="1" highlightClick="0" endSnd="0"/>
                </a:rPr>
                <a:t>https://aircash.finance</a:t>
              </a:r>
            </a:p>
          </p:txBody>
        </p:sp>
        <p:pic>
          <p:nvPicPr>
            <p:cNvPr id="311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89" y="26141"/>
              <a:ext cx="406401" cy="4064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12" name="Discord:  https://discord.gg/aircash"/>
            <p:cNvSpPr/>
            <p:nvPr/>
          </p:nvSpPr>
          <p:spPr>
            <a:xfrm>
              <a:off x="621662" y="117220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Discord:  </a:t>
              </a:r>
              <a:r>
                <a:rPr u="sng">
                  <a:hlinkClick r:id="rId9" invalidUrl="" action="" tgtFrame="" tooltip="" history="1" highlightClick="0" endSnd="0"/>
                </a:rPr>
                <a:t>https://discord.gg/aircash</a:t>
              </a:r>
            </a:p>
          </p:txBody>
        </p:sp>
        <p:sp>
          <p:nvSpPr>
            <p:cNvPr id="313" name="Twitter  :  https://twitter.com/aircoinreal"/>
            <p:cNvSpPr/>
            <p:nvPr/>
          </p:nvSpPr>
          <p:spPr>
            <a:xfrm>
              <a:off x="10747019" y="22934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Twitter  :  </a:t>
              </a:r>
              <a:r>
                <a:rPr u="sng">
                  <a:hlinkClick r:id="rId10" invalidUrl="" action="" tgtFrame="" tooltip="" history="1" highlightClick="0" endSnd="0"/>
                </a:rPr>
                <a:t>https://twitter.com/aircoinreal</a:t>
              </a:r>
            </a:p>
          </p:txBody>
        </p:sp>
        <p:sp>
          <p:nvSpPr>
            <p:cNvPr id="314" name="Telegram:  https://t.me/aircoinrealchannel"/>
            <p:cNvSpPr/>
            <p:nvPr/>
          </p:nvSpPr>
          <p:spPr>
            <a:xfrm>
              <a:off x="10747019" y="117220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Telegram:  </a:t>
              </a:r>
              <a:r>
                <a:rPr u="sng">
                  <a:hlinkClick r:id="rId11" invalidUrl="" action="" tgtFrame="" tooltip="" history="1" highlightClick="0" endSnd="0"/>
                </a:rPr>
                <a:t>https://t.me/aircoinrealchannel</a:t>
              </a:r>
            </a:p>
          </p:txBody>
        </p:sp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189" y="948572"/>
              <a:ext cx="381001" cy="44726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316" name="Image" descr="Image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145591" y="26141"/>
              <a:ext cx="406401" cy="4064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0145591" y="961187"/>
              <a:ext cx="406401" cy="42203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18" name="YouTube link:  https://www.youtube.com/channel/UC-20apMTQfvwG9NB2R0sIOQ"/>
            <p:cNvSpPr/>
            <p:nvPr/>
          </p:nvSpPr>
          <p:spPr>
            <a:xfrm>
              <a:off x="642483" y="2102395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YouTube link:  </a:t>
              </a:r>
              <a:r>
                <a:rPr u="sng">
                  <a:hlinkClick r:id="rId15" invalidUrl="" action="" tgtFrame="" tooltip="" history="1" highlightClick="0" endSnd="0"/>
                </a:rPr>
                <a:t>https://www.youtube.com/channel/UC-20apMTQfvwG9NB2R0sIOQ</a:t>
              </a:r>
            </a:p>
          </p:txBody>
        </p:sp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1946261"/>
              <a:ext cx="428457" cy="29992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cover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69BB"/>
            </a:gs>
            <a:gs pos="100000">
              <a:srgbClr val="004E9A"/>
            </a:gs>
          </a:gsLst>
          <a:lin ang="2808087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alphaModFix amt="38393"/>
            <a:extLst/>
          </a:blip>
          <a:stretch>
            <a:fillRect/>
          </a:stretch>
        </p:blipFill>
        <p:spPr>
          <a:xfrm>
            <a:off x="0" y="2531284"/>
            <a:ext cx="26567554" cy="11832375"/>
          </a:xfrm>
          <a:prstGeom prst="rect">
            <a:avLst/>
          </a:prstGeom>
          <a:ln w="3175">
            <a:miter lim="400000"/>
          </a:ln>
        </p:spPr>
      </p:pic>
      <p:sp>
        <p:nvSpPr>
          <p:cNvPr id="323" name="AIRNFT"/>
          <p:cNvSpPr txBox="1"/>
          <p:nvPr/>
        </p:nvSpPr>
        <p:spPr>
          <a:xfrm>
            <a:off x="1320800" y="6780875"/>
            <a:ext cx="1858120" cy="6065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AIRNFT</a:t>
            </a:r>
          </a:p>
        </p:txBody>
      </p:sp>
      <p:sp>
        <p:nvSpPr>
          <p:cNvPr id="324" name="AIRNFT is an asset-based NFT project."/>
          <p:cNvSpPr txBox="1"/>
          <p:nvPr/>
        </p:nvSpPr>
        <p:spPr>
          <a:xfrm>
            <a:off x="1320800" y="7775012"/>
            <a:ext cx="6079102" cy="4586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AIRNFT is an asset-based NFT project.</a:t>
            </a:r>
          </a:p>
        </p:txBody>
      </p:sp>
      <p:sp>
        <p:nvSpPr>
          <p:cNvPr id="325" name="You can claim AIR tokens from a mining contract with your AIRNFT."/>
          <p:cNvSpPr txBox="1"/>
          <p:nvPr/>
        </p:nvSpPr>
        <p:spPr>
          <a:xfrm>
            <a:off x="1320800" y="8435412"/>
            <a:ext cx="10291180" cy="4586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can claim AIR tokens from a mining contract with your AIRNFT.</a:t>
            </a:r>
          </a:p>
        </p:txBody>
      </p:sp>
      <p:sp>
        <p:nvSpPr>
          <p:cNvPr id="326" name="AirCash"/>
          <p:cNvSpPr txBox="1"/>
          <p:nvPr/>
        </p:nvSpPr>
        <p:spPr>
          <a:xfrm>
            <a:off x="1320800" y="10209875"/>
            <a:ext cx="1939417" cy="6065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AirCash</a:t>
            </a:r>
          </a:p>
        </p:txBody>
      </p:sp>
      <p:sp>
        <p:nvSpPr>
          <p:cNvPr id="327" name="AirCash is the first and largest P2P crypto trading platform."/>
          <p:cNvSpPr txBox="1"/>
          <p:nvPr/>
        </p:nvSpPr>
        <p:spPr>
          <a:xfrm>
            <a:off x="1320800" y="11204012"/>
            <a:ext cx="9001956" cy="4586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AirCash is the first and largest P2P crypto trading platform.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8806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sp>
        <p:nvSpPr>
          <p:cNvPr id="329" name="More Info"/>
          <p:cNvSpPr txBox="1"/>
          <p:nvPr/>
        </p:nvSpPr>
        <p:spPr>
          <a:xfrm>
            <a:off x="1295400" y="1276114"/>
            <a:ext cx="3517528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More Info</a:t>
            </a:r>
          </a:p>
        </p:txBody>
      </p:sp>
      <p:sp>
        <p:nvSpPr>
          <p:cNvPr id="330" name="11"/>
          <p:cNvSpPr txBox="1"/>
          <p:nvPr/>
        </p:nvSpPr>
        <p:spPr>
          <a:xfrm>
            <a:off x="22811928" y="12117301"/>
            <a:ext cx="405310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4">
            <a:alphaModFix amt="58418"/>
            <a:extLst/>
          </a:blip>
          <a:stretch>
            <a:fillRect/>
          </a:stretch>
        </p:blipFill>
        <p:spPr>
          <a:xfrm>
            <a:off x="9525085" y="8089442"/>
            <a:ext cx="15346892" cy="6719932"/>
          </a:xfrm>
          <a:prstGeom prst="rect">
            <a:avLst/>
          </a:prstGeom>
          <a:ln w="3175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5">
            <a:alphaModFix amt="66934"/>
            <a:extLst/>
          </a:blip>
          <a:stretch>
            <a:fillRect/>
          </a:stretch>
        </p:blipFill>
        <p:spPr>
          <a:xfrm rot="3020914">
            <a:off x="19951523" y="4577558"/>
            <a:ext cx="699759" cy="1333503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6" name="Group"/>
          <p:cNvGrpSpPr/>
          <p:nvPr/>
        </p:nvGrpSpPr>
        <p:grpSpPr>
          <a:xfrm>
            <a:off x="1308100" y="3469713"/>
            <a:ext cx="10341912" cy="2100520"/>
            <a:chOff x="0" y="0"/>
            <a:chExt cx="10341911" cy="2100519"/>
          </a:xfrm>
        </p:grpSpPr>
        <p:sp>
          <p:nvSpPr>
            <p:cNvPr id="333" name="AIR Token"/>
            <p:cNvSpPr txBox="1"/>
            <p:nvPr/>
          </p:nvSpPr>
          <p:spPr>
            <a:xfrm>
              <a:off x="0" y="0"/>
              <a:ext cx="2439455" cy="6065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sz="3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AIR Token</a:t>
              </a:r>
            </a:p>
          </p:txBody>
        </p:sp>
        <p:sp>
          <p:nvSpPr>
            <p:cNvPr id="334" name="AIR was issued to mock the madness of the cryptocurrency market."/>
            <p:cNvSpPr txBox="1"/>
            <p:nvPr/>
          </p:nvSpPr>
          <p:spPr>
            <a:xfrm>
              <a:off x="0" y="981436"/>
              <a:ext cx="10341912" cy="45868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AIR was issued to mock the madness of the cryptocurrency market.</a:t>
              </a:r>
            </a:p>
          </p:txBody>
        </p:sp>
        <p:sp>
          <p:nvSpPr>
            <p:cNvPr id="335" name="If you buy AirCoin, you get nothing but AIR."/>
            <p:cNvSpPr txBox="1"/>
            <p:nvPr/>
          </p:nvSpPr>
          <p:spPr>
            <a:xfrm>
              <a:off x="0" y="1641836"/>
              <a:ext cx="6627106" cy="45868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b="0" sz="2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If you buy AirCoin, you get nothing but AIR.</a:t>
              </a:r>
            </a:p>
          </p:txBody>
        </p:sp>
      </p:grpSp>
      <p:pic>
        <p:nvPicPr>
          <p:cNvPr id="337" name="Image" descr="Image"/>
          <p:cNvPicPr>
            <a:picLocks noChangeAspect="1"/>
          </p:cNvPicPr>
          <p:nvPr/>
        </p:nvPicPr>
        <p:blipFill>
          <a:blip r:embed="rId5">
            <a:alphaModFix amt="58498"/>
            <a:extLst/>
          </a:blip>
          <a:stretch>
            <a:fillRect/>
          </a:stretch>
        </p:blipFill>
        <p:spPr>
          <a:xfrm rot="7228478">
            <a:off x="13686849" y="5480481"/>
            <a:ext cx="548854" cy="10459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cover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74084">
            <a:off x="2527545" y="18812"/>
            <a:ext cx="28380136" cy="18335585"/>
          </a:xfrm>
          <a:prstGeom prst="rect">
            <a:avLst/>
          </a:prstGeom>
          <a:ln w="3175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4693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54136">
            <a:off x="-2645505" y="8093895"/>
            <a:ext cx="22580537" cy="1174063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36" name="Group"/>
          <p:cNvGrpSpPr/>
          <p:nvPr/>
        </p:nvGrpSpPr>
        <p:grpSpPr>
          <a:xfrm>
            <a:off x="14079060" y="4409279"/>
            <a:ext cx="9159151" cy="4422321"/>
            <a:chOff x="0" y="463785"/>
            <a:chExt cx="9159150" cy="4422319"/>
          </a:xfrm>
        </p:grpSpPr>
        <p:sp>
          <p:nvSpPr>
            <p:cNvPr id="133" name="What’s AirCash"/>
            <p:cNvSpPr/>
            <p:nvPr/>
          </p:nvSpPr>
          <p:spPr>
            <a:xfrm>
              <a:off x="12700" y="463785"/>
              <a:ext cx="1270000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sz="600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What’s AirCash</a:t>
              </a:r>
            </a:p>
          </p:txBody>
        </p:sp>
        <p:sp>
          <p:nvSpPr>
            <p:cNvPr id="134" name="AirCash is the first and largest decentralized P2P trading platform in the galaxy."/>
            <p:cNvSpPr/>
            <p:nvPr/>
          </p:nvSpPr>
          <p:spPr>
            <a:xfrm>
              <a:off x="0" y="2851385"/>
              <a:ext cx="91591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457200">
                <a:defRPr b="0" baseline="27777" sz="360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AirCash is the first and largest decentralized P2P trading platform in the galaxy.</a:t>
              </a:r>
            </a:p>
          </p:txBody>
        </p:sp>
        <p:sp>
          <p:nvSpPr>
            <p:cNvPr id="135" name="Buy and sell crypto with fiat money in a decentralized way."/>
            <p:cNvSpPr/>
            <p:nvPr/>
          </p:nvSpPr>
          <p:spPr>
            <a:xfrm>
              <a:off x="0" y="4886105"/>
              <a:ext cx="91591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457200">
                <a:defRPr b="0" baseline="27777" sz="360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Buy and sell crypto with fiat money in a decentralized way.</a:t>
              </a:r>
            </a:p>
          </p:txBody>
        </p:sp>
      </p:grpSp>
      <p:pic>
        <p:nvPicPr>
          <p:cNvPr id="137" name="MacBook-Mockup.png" descr="MacBook-Mocku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972650" y="597125"/>
            <a:ext cx="19011228" cy="12674150"/>
          </a:xfrm>
          <a:prstGeom prst="rect">
            <a:avLst/>
          </a:prstGeom>
          <a:ln w="3175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6">
            <a:alphaModFix amt="80000"/>
            <a:extLst/>
          </a:blip>
          <a:stretch>
            <a:fillRect/>
          </a:stretch>
        </p:blipFill>
        <p:spPr>
          <a:xfrm>
            <a:off x="4748869" y="4320153"/>
            <a:ext cx="6299540" cy="2862168"/>
          </a:xfrm>
          <a:prstGeom prst="rect">
            <a:avLst/>
          </a:prstGeom>
          <a:ln w="3175">
            <a:miter lim="400000"/>
          </a:ln>
        </p:spPr>
      </p:pic>
      <p:sp>
        <p:nvSpPr>
          <p:cNvPr id="139" name="2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alphaModFix amt="49823"/>
            <a:extLst/>
          </a:blip>
          <a:stretch>
            <a:fillRect/>
          </a:stretch>
        </p:blipFill>
        <p:spPr>
          <a:xfrm rot="2327428">
            <a:off x="-4783562" y="-536901"/>
            <a:ext cx="28803653" cy="18609210"/>
          </a:xfrm>
          <a:prstGeom prst="rect">
            <a:avLst/>
          </a:prstGeom>
          <a:ln w="3175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alphaModFix amt="29776"/>
            <a:extLst/>
          </a:blip>
          <a:stretch>
            <a:fillRect/>
          </a:stretch>
        </p:blipFill>
        <p:spPr>
          <a:xfrm rot="20660458">
            <a:off x="-2741353" y="7388233"/>
            <a:ext cx="27575052" cy="14337510"/>
          </a:xfrm>
          <a:prstGeom prst="rect">
            <a:avLst/>
          </a:prstGeom>
          <a:ln w="3175">
            <a:miter lim="400000"/>
          </a:ln>
        </p:spPr>
      </p:pic>
      <p:sp>
        <p:nvSpPr>
          <p:cNvPr id="143" name="What’s the problem"/>
          <p:cNvSpPr txBox="1"/>
          <p:nvPr/>
        </p:nvSpPr>
        <p:spPr>
          <a:xfrm>
            <a:off x="1520830" y="1505246"/>
            <a:ext cx="7130704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What’s the problem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84693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5">
            <a:alphaModFix amt="59788"/>
            <a:extLst/>
          </a:blip>
          <a:stretch>
            <a:fillRect/>
          </a:stretch>
        </p:blipFill>
        <p:spPr>
          <a:xfrm>
            <a:off x="9742510" y="14362696"/>
            <a:ext cx="930986" cy="90982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9576586" y="4851858"/>
            <a:ext cx="12825223" cy="2285083"/>
            <a:chOff x="0" y="0"/>
            <a:chExt cx="12825221" cy="2285081"/>
          </a:xfrm>
        </p:grpSpPr>
        <p:sp>
          <p:nvSpPr>
            <p:cNvPr id="146" name="Rounded Rectangle"/>
            <p:cNvSpPr/>
            <p:nvPr/>
          </p:nvSpPr>
          <p:spPr>
            <a:xfrm>
              <a:off x="0" y="0"/>
              <a:ext cx="12825222" cy="2285082"/>
            </a:xfrm>
            <a:prstGeom prst="roundRect">
              <a:avLst>
                <a:gd name="adj" fmla="val 6763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sx="100000" sy="100000" kx="0" ky="0" algn="b" rotWithShape="0" blurRad="266700" dist="63500" dir="3608379">
                <a:srgbClr val="114685">
                  <a:alpha val="475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7" name="It’s ridiculous that we all need KYC to do anything in Crypto."/>
            <p:cNvSpPr txBox="1"/>
            <p:nvPr/>
          </p:nvSpPr>
          <p:spPr>
            <a:xfrm>
              <a:off x="2052209" y="476919"/>
              <a:ext cx="10159835" cy="138204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457200">
                <a:defRPr b="0" baseline="27777" sz="360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It’s ridiculous that we all need KYC to do anything in Crypto.</a:t>
              </a:r>
            </a:p>
          </p:txBody>
        </p:sp>
        <p:pic>
          <p:nvPicPr>
            <p:cNvPr id="14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56226" y="791431"/>
              <a:ext cx="905586" cy="69250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153" name="Group"/>
          <p:cNvGrpSpPr/>
          <p:nvPr/>
        </p:nvGrpSpPr>
        <p:grpSpPr>
          <a:xfrm>
            <a:off x="9576586" y="7706069"/>
            <a:ext cx="12825223" cy="2285083"/>
            <a:chOff x="0" y="0"/>
            <a:chExt cx="12825221" cy="2285081"/>
          </a:xfrm>
        </p:grpSpPr>
        <p:sp>
          <p:nvSpPr>
            <p:cNvPr id="150" name="Rounded Rectangle"/>
            <p:cNvSpPr/>
            <p:nvPr/>
          </p:nvSpPr>
          <p:spPr>
            <a:xfrm>
              <a:off x="0" y="0"/>
              <a:ext cx="12825222" cy="2285082"/>
            </a:xfrm>
            <a:prstGeom prst="roundRect">
              <a:avLst>
                <a:gd name="adj" fmla="val 6937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sx="100000" sy="100000" kx="0" ky="0" algn="b" rotWithShape="0" blurRad="266700" dist="63500" dir="3608379">
                <a:srgbClr val="114685">
                  <a:alpha val="475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1" name="It’s ridiculous that we all need a centralized crypto exchange for cash in and out."/>
            <p:cNvSpPr txBox="1"/>
            <p:nvPr/>
          </p:nvSpPr>
          <p:spPr>
            <a:xfrm>
              <a:off x="2052209" y="476919"/>
              <a:ext cx="10159835" cy="138204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457200">
                <a:defRPr b="0" baseline="27777" sz="360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It’s ridiculous that we all need a centralized crypto exchange for cash in and out.</a:t>
              </a:r>
            </a:p>
          </p:txBody>
        </p:sp>
        <p:pic>
          <p:nvPicPr>
            <p:cNvPr id="152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56226" y="683398"/>
              <a:ext cx="918286" cy="9182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5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32593" y="4340397"/>
            <a:ext cx="5929111" cy="5929112"/>
          </a:xfrm>
          <a:prstGeom prst="rect">
            <a:avLst/>
          </a:prstGeom>
          <a:ln w="3175">
            <a:miter lim="400000"/>
          </a:ln>
        </p:spPr>
      </p:pic>
      <p:sp>
        <p:nvSpPr>
          <p:cNvPr id="155" name="3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3"/>
      <p:bldP build="whole" bldLvl="1" animBg="1" rev="0" advAuto="0" spid="154" grpId="1"/>
      <p:bldP build="whole" bldLvl="1" animBg="1" rev="0" advAuto="0" spid="149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69BB"/>
            </a:gs>
            <a:gs pos="100000">
              <a:srgbClr val="004E9A"/>
            </a:gs>
          </a:gsLst>
          <a:lin ang="2808087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alphaModFix amt="90000"/>
            <a:extLst/>
          </a:blip>
          <a:stretch>
            <a:fillRect/>
          </a:stretch>
        </p:blipFill>
        <p:spPr>
          <a:xfrm>
            <a:off x="349295" y="-2097774"/>
            <a:ext cx="23685410" cy="17606748"/>
          </a:xfrm>
          <a:prstGeom prst="rect">
            <a:avLst/>
          </a:prstGeom>
          <a:ln w="3175">
            <a:miter lim="400000"/>
          </a:ln>
        </p:spPr>
      </p:pic>
      <p:sp>
        <p:nvSpPr>
          <p:cNvPr id="158" name="Why AirCash"/>
          <p:cNvSpPr txBox="1"/>
          <p:nvPr/>
        </p:nvSpPr>
        <p:spPr>
          <a:xfrm>
            <a:off x="1651000" y="1339614"/>
            <a:ext cx="4802659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AirCash</a:t>
            </a:r>
          </a:p>
        </p:txBody>
      </p:sp>
      <p:sp>
        <p:nvSpPr>
          <p:cNvPr id="159" name="Easy to Use"/>
          <p:cNvSpPr txBox="1"/>
          <p:nvPr/>
        </p:nvSpPr>
        <p:spPr>
          <a:xfrm>
            <a:off x="2628900" y="4325478"/>
            <a:ext cx="2680966" cy="594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Easy to Use</a:t>
            </a:r>
          </a:p>
        </p:txBody>
      </p:sp>
      <p:sp>
        <p:nvSpPr>
          <p:cNvPr id="160" name="Buy and sell crypto with fiat money in your wallet."/>
          <p:cNvSpPr txBox="1"/>
          <p:nvPr/>
        </p:nvSpPr>
        <p:spPr>
          <a:xfrm>
            <a:off x="1778000" y="5456855"/>
            <a:ext cx="7283165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Buy and sell crypto with fiat money in your wallet.</a:t>
            </a:r>
          </a:p>
        </p:txBody>
      </p:sp>
      <p:sp>
        <p:nvSpPr>
          <p:cNvPr id="161" name="You don’t need any exchange anymore."/>
          <p:cNvSpPr txBox="1"/>
          <p:nvPr/>
        </p:nvSpPr>
        <p:spPr>
          <a:xfrm>
            <a:off x="1778000" y="6088819"/>
            <a:ext cx="5896261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don’t need any exchange anymore.</a:t>
            </a:r>
          </a:p>
        </p:txBody>
      </p:sp>
      <p:sp>
        <p:nvSpPr>
          <p:cNvPr id="162" name="No Identity Verification"/>
          <p:cNvSpPr txBox="1"/>
          <p:nvPr/>
        </p:nvSpPr>
        <p:spPr>
          <a:xfrm>
            <a:off x="14490700" y="4325478"/>
            <a:ext cx="5042645" cy="594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Identity Verification</a:t>
            </a:r>
          </a:p>
        </p:txBody>
      </p:sp>
      <p:sp>
        <p:nvSpPr>
          <p:cNvPr id="163" name="No KYC, No accounts, and No personal information anymore."/>
          <p:cNvSpPr txBox="1"/>
          <p:nvPr/>
        </p:nvSpPr>
        <p:spPr>
          <a:xfrm>
            <a:off x="13639800" y="5456855"/>
            <a:ext cx="9100555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KYC, No accounts, and No personal information anymore.</a:t>
            </a:r>
          </a:p>
        </p:txBody>
      </p:sp>
      <p:sp>
        <p:nvSpPr>
          <p:cNvPr id="164" name="You can buy and sell anonymously."/>
          <p:cNvSpPr txBox="1"/>
          <p:nvPr/>
        </p:nvSpPr>
        <p:spPr>
          <a:xfrm>
            <a:off x="13639800" y="6088819"/>
            <a:ext cx="5228767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can buy and sell anonymously.</a:t>
            </a:r>
          </a:p>
        </p:txBody>
      </p:sp>
      <p:sp>
        <p:nvSpPr>
          <p:cNvPr id="165" name="Secure &amp; anonymous"/>
          <p:cNvSpPr txBox="1"/>
          <p:nvPr/>
        </p:nvSpPr>
        <p:spPr>
          <a:xfrm>
            <a:off x="2667000" y="8701992"/>
            <a:ext cx="4763815" cy="594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Secure &amp; anonymous</a:t>
            </a:r>
          </a:p>
        </p:txBody>
      </p:sp>
      <p:sp>
        <p:nvSpPr>
          <p:cNvPr id="166" name="Traders get in touch through a peer-to-peer messager."/>
          <p:cNvSpPr txBox="1"/>
          <p:nvPr/>
        </p:nvSpPr>
        <p:spPr>
          <a:xfrm>
            <a:off x="1778000" y="9833369"/>
            <a:ext cx="8024180" cy="459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Traders get in touch through a peer-to-peer messager.</a:t>
            </a:r>
          </a:p>
        </p:txBody>
      </p:sp>
      <p:sp>
        <p:nvSpPr>
          <p:cNvPr id="167" name="No one knows the details of your trading."/>
          <p:cNvSpPr txBox="1"/>
          <p:nvPr/>
        </p:nvSpPr>
        <p:spPr>
          <a:xfrm>
            <a:off x="1778000" y="10465333"/>
            <a:ext cx="6072647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one knows the details of your trading.</a:t>
            </a:r>
          </a:p>
        </p:txBody>
      </p:sp>
      <p:sp>
        <p:nvSpPr>
          <p:cNvPr id="168" name="Decentralized"/>
          <p:cNvSpPr txBox="1"/>
          <p:nvPr/>
        </p:nvSpPr>
        <p:spPr>
          <a:xfrm>
            <a:off x="14490700" y="8701992"/>
            <a:ext cx="3061817" cy="594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Decentralized</a:t>
            </a:r>
          </a:p>
        </p:txBody>
      </p:sp>
      <p:sp>
        <p:nvSpPr>
          <p:cNvPr id="169" name="All trading takes place on the blockchain."/>
          <p:cNvSpPr txBox="1"/>
          <p:nvPr/>
        </p:nvSpPr>
        <p:spPr>
          <a:xfrm>
            <a:off x="13639800" y="9833369"/>
            <a:ext cx="6072808" cy="459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All trading takes place on the blockchain.</a:t>
            </a:r>
          </a:p>
        </p:txBody>
      </p:sp>
      <p:sp>
        <p:nvSpPr>
          <p:cNvPr id="170" name="We have built a DAO for decentralized governance."/>
          <p:cNvSpPr txBox="1"/>
          <p:nvPr/>
        </p:nvSpPr>
        <p:spPr>
          <a:xfrm>
            <a:off x="13639800" y="10465333"/>
            <a:ext cx="7608206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have built a DAO for decentralized governance.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1016" y="4343400"/>
            <a:ext cx="520701" cy="520700"/>
          </a:xfrm>
          <a:prstGeom prst="rect">
            <a:avLst/>
          </a:prstGeom>
          <a:ln w="3175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67604" y="4356100"/>
            <a:ext cx="533401" cy="509155"/>
          </a:xfrm>
          <a:prstGeom prst="rect">
            <a:avLst/>
          </a:prstGeom>
          <a:ln w="3175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7366" y="8732614"/>
            <a:ext cx="558801" cy="510209"/>
          </a:xfrm>
          <a:prstGeom prst="rect">
            <a:avLst/>
          </a:prstGeom>
          <a:ln w="3175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680304" y="8707214"/>
            <a:ext cx="520701" cy="570291"/>
          </a:xfrm>
          <a:prstGeom prst="rect">
            <a:avLst/>
          </a:prstGeom>
          <a:ln w="3175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388806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sp>
        <p:nvSpPr>
          <p:cNvPr id="176" name="4"/>
          <p:cNvSpPr txBox="1"/>
          <p:nvPr/>
        </p:nvSpPr>
        <p:spPr>
          <a:xfrm>
            <a:off x="22958821" y="120919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at's the nomic"/>
          <p:cNvSpPr txBox="1"/>
          <p:nvPr/>
        </p:nvSpPr>
        <p:spPr>
          <a:xfrm>
            <a:off x="1524000" y="1441214"/>
            <a:ext cx="6366471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What's the nomic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alphaModFix amt="33689"/>
            <a:extLst/>
          </a:blip>
          <a:stretch>
            <a:fillRect/>
          </a:stretch>
        </p:blipFill>
        <p:spPr>
          <a:xfrm>
            <a:off x="-1766230" y="-2970093"/>
            <a:ext cx="29943190" cy="17527738"/>
          </a:xfrm>
          <a:prstGeom prst="rect">
            <a:avLst/>
          </a:prstGeom>
          <a:ln w="3175">
            <a:miter lim="400000"/>
          </a:ln>
        </p:spPr>
      </p:pic>
      <p:sp>
        <p:nvSpPr>
          <p:cNvPr id="180" name="AIR is the ECO token of the AirCash system."/>
          <p:cNvSpPr txBox="1"/>
          <p:nvPr/>
        </p:nvSpPr>
        <p:spPr>
          <a:xfrm>
            <a:off x="1574800" y="2681304"/>
            <a:ext cx="8656167" cy="557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just" defTabSz="457200">
              <a:defRPr b="0" sz="3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0355A9"/>
                </a:solidFill>
              </a:rPr>
              <a:t>AIR</a:t>
            </a:r>
            <a:r>
              <a:t> is the ECO token of the AirCash system.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4693" y="1101218"/>
            <a:ext cx="1868775" cy="396408"/>
          </a:xfrm>
          <a:prstGeom prst="rect">
            <a:avLst/>
          </a:prstGeom>
          <a:ln w="3175">
            <a:miter lim="400000"/>
          </a:ln>
        </p:spPr>
      </p:pic>
      <p:sp>
        <p:nvSpPr>
          <p:cNvPr id="182" name="5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83" name="1. AIR token"/>
          <p:cNvSpPr txBox="1"/>
          <p:nvPr/>
        </p:nvSpPr>
        <p:spPr>
          <a:xfrm>
            <a:off x="1631129" y="5109383"/>
            <a:ext cx="3005684" cy="6310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4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AIR token</a:t>
            </a:r>
          </a:p>
        </p:txBody>
      </p:sp>
      <p:grpSp>
        <p:nvGrpSpPr>
          <p:cNvPr id="192" name="Group"/>
          <p:cNvGrpSpPr/>
          <p:nvPr/>
        </p:nvGrpSpPr>
        <p:grpSpPr>
          <a:xfrm>
            <a:off x="1688537" y="6966425"/>
            <a:ext cx="1620228" cy="4764621"/>
            <a:chOff x="0" y="183117"/>
            <a:chExt cx="1620226" cy="4764620"/>
          </a:xfrm>
        </p:grpSpPr>
        <p:sp>
          <p:nvSpPr>
            <p:cNvPr id="184" name="10,000 trillion AIR hard cap."/>
            <p:cNvSpPr/>
            <p:nvPr/>
          </p:nvSpPr>
          <p:spPr>
            <a:xfrm>
              <a:off x="324826" y="23548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0068B8"/>
                  </a:solidFill>
                </a:rPr>
                <a:t>10,000 trillion</a:t>
              </a:r>
              <a:r>
                <a:t> AIR hard cap.</a:t>
              </a:r>
            </a:p>
          </p:txBody>
        </p:sp>
        <p:sp>
          <p:nvSpPr>
            <p:cNvPr id="185" name="9,555 trillion AIR burnt."/>
            <p:cNvSpPr/>
            <p:nvPr/>
          </p:nvSpPr>
          <p:spPr>
            <a:xfrm>
              <a:off x="350226" y="138290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0068B8"/>
                  </a:solidFill>
                </a:rPr>
                <a:t>9,555 trillion</a:t>
              </a:r>
              <a:r>
                <a:t> AIR burnt.</a:t>
              </a:r>
            </a:p>
          </p:txBody>
        </p:sp>
        <p:sp>
          <p:nvSpPr>
            <p:cNvPr id="186" name="50 trillion AIR and 200 BNB are added for PancakeSwap liquidity."/>
            <p:cNvSpPr/>
            <p:nvPr/>
          </p:nvSpPr>
          <p:spPr>
            <a:xfrm>
              <a:off x="350226" y="2530319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0068B8"/>
                  </a:solidFill>
                </a:rPr>
                <a:t>50 trillion</a:t>
              </a:r>
              <a:r>
                <a:t> AIR and 200 BNB are added for PancakeSwap liquidity.</a:t>
              </a:r>
            </a:p>
          </p:txBody>
        </p:sp>
        <p:sp>
          <p:nvSpPr>
            <p:cNvPr id="187" name="395 trillion AIR was locked by an AIRNFTmining smart contract."/>
            <p:cNvSpPr/>
            <p:nvPr/>
          </p:nvSpPr>
          <p:spPr>
            <a:xfrm>
              <a:off x="350226" y="3677738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0068B8"/>
                  </a:solidFill>
                </a:rPr>
                <a:t>395 trillion</a:t>
              </a:r>
              <a:r>
                <a:t> AIR was locked by an AIRNFTmining smart contract.</a:t>
              </a:r>
            </a:p>
          </p:txBody>
        </p:sp>
        <p:sp>
          <p:nvSpPr>
            <p:cNvPr id="188" name="Circle"/>
            <p:cNvSpPr/>
            <p:nvPr/>
          </p:nvSpPr>
          <p:spPr>
            <a:xfrm>
              <a:off x="0" y="183117"/>
              <a:ext cx="104732" cy="104733"/>
            </a:xfrm>
            <a:prstGeom prst="ellipse">
              <a:avLst/>
            </a:prstGeom>
            <a:solidFill>
              <a:srgbClr val="202833">
                <a:alpha val="7985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" name="Circle"/>
            <p:cNvSpPr/>
            <p:nvPr/>
          </p:nvSpPr>
          <p:spPr>
            <a:xfrm>
              <a:off x="0" y="3625372"/>
              <a:ext cx="104732" cy="104733"/>
            </a:xfrm>
            <a:prstGeom prst="ellipse">
              <a:avLst/>
            </a:prstGeom>
            <a:solidFill>
              <a:srgbClr val="202833">
                <a:alpha val="7985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" name="Circle"/>
            <p:cNvSpPr/>
            <p:nvPr/>
          </p:nvSpPr>
          <p:spPr>
            <a:xfrm>
              <a:off x="0" y="1330535"/>
              <a:ext cx="104732" cy="104733"/>
            </a:xfrm>
            <a:prstGeom prst="ellipse">
              <a:avLst/>
            </a:prstGeom>
            <a:solidFill>
              <a:srgbClr val="202833">
                <a:alpha val="7985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" name="Circle"/>
            <p:cNvSpPr/>
            <p:nvPr/>
          </p:nvSpPr>
          <p:spPr>
            <a:xfrm>
              <a:off x="0" y="2477954"/>
              <a:ext cx="104732" cy="104732"/>
            </a:xfrm>
            <a:prstGeom prst="ellipse">
              <a:avLst/>
            </a:prstGeom>
            <a:solidFill>
              <a:srgbClr val="202833">
                <a:alpha val="7985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193" name="Image" descr="Image"/>
          <p:cNvPicPr>
            <a:picLocks noChangeAspect="1"/>
          </p:cNvPicPr>
          <p:nvPr/>
        </p:nvPicPr>
        <p:blipFill>
          <a:blip r:embed="rId4">
            <a:alphaModFix amt="52874"/>
            <a:extLst/>
          </a:blip>
          <a:stretch>
            <a:fillRect/>
          </a:stretch>
        </p:blipFill>
        <p:spPr>
          <a:xfrm>
            <a:off x="22577316" y="4100703"/>
            <a:ext cx="258416" cy="926103"/>
          </a:xfrm>
          <a:prstGeom prst="rect">
            <a:avLst/>
          </a:prstGeom>
          <a:ln w="3175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4">
            <a:alphaModFix amt="39568"/>
            <a:extLst/>
          </a:blip>
          <a:stretch>
            <a:fillRect/>
          </a:stretch>
        </p:blipFill>
        <p:spPr>
          <a:xfrm>
            <a:off x="12902336" y="11339194"/>
            <a:ext cx="397495" cy="1424530"/>
          </a:xfrm>
          <a:prstGeom prst="rect">
            <a:avLst/>
          </a:prstGeom>
          <a:ln w="3175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4">
            <a:alphaModFix amt="30766"/>
            <a:extLst/>
          </a:blip>
          <a:stretch>
            <a:fillRect/>
          </a:stretch>
        </p:blipFill>
        <p:spPr>
          <a:xfrm>
            <a:off x="15416336" y="2090640"/>
            <a:ext cx="230980" cy="827778"/>
          </a:xfrm>
          <a:prstGeom prst="rect">
            <a:avLst/>
          </a:prstGeom>
          <a:ln w="3175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5">
            <a:alphaModFix amt="39312"/>
            <a:extLst/>
          </a:blip>
          <a:stretch>
            <a:fillRect/>
          </a:stretch>
        </p:blipFill>
        <p:spPr>
          <a:xfrm>
            <a:off x="11341861" y="4953760"/>
            <a:ext cx="811296" cy="1680033"/>
          </a:xfrm>
          <a:prstGeom prst="rect">
            <a:avLst/>
          </a:prstGeom>
          <a:ln w="3175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61444" y="3794231"/>
            <a:ext cx="7413882" cy="7063583"/>
          </a:xfrm>
          <a:prstGeom prst="rect">
            <a:avLst/>
          </a:prstGeom>
          <a:ln w="3175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4">
            <a:alphaModFix amt="72960"/>
            <a:extLst/>
          </a:blip>
          <a:stretch>
            <a:fillRect/>
          </a:stretch>
        </p:blipFill>
        <p:spPr>
          <a:xfrm>
            <a:off x="1688973" y="12552927"/>
            <a:ext cx="230980" cy="827778"/>
          </a:xfrm>
          <a:prstGeom prst="rect">
            <a:avLst/>
          </a:prstGeom>
          <a:ln w="3175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39993" y="4940602"/>
            <a:ext cx="875963" cy="87596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cover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8761" y="363562"/>
            <a:ext cx="12887274" cy="12887275"/>
          </a:xfrm>
          <a:prstGeom prst="rect">
            <a:avLst/>
          </a:prstGeom>
          <a:ln w="3175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32076" y="1139703"/>
            <a:ext cx="1984892" cy="421039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13" name="Group"/>
          <p:cNvGrpSpPr/>
          <p:nvPr/>
        </p:nvGrpSpPr>
        <p:grpSpPr>
          <a:xfrm>
            <a:off x="1663778" y="6652531"/>
            <a:ext cx="1615830" cy="5392726"/>
            <a:chOff x="0" y="183117"/>
            <a:chExt cx="1615829" cy="5392724"/>
          </a:xfrm>
        </p:grpSpPr>
        <p:sp>
          <p:nvSpPr>
            <p:cNvPr id="203" name="395 trillion AIR was to be distributed to the Qualified Old AIR Holders(QOAH)."/>
            <p:cNvSpPr/>
            <p:nvPr/>
          </p:nvSpPr>
          <p:spPr>
            <a:xfrm>
              <a:off x="345829" y="23548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0068B8"/>
                  </a:solidFill>
                </a:rPr>
                <a:t>395 trillion AIR</a:t>
              </a:r>
              <a:r>
                <a:t> was to be distributed to the Qualified Old AIR Holders(QOAH).</a:t>
              </a:r>
            </a:p>
          </p:txBody>
        </p:sp>
        <p:sp>
          <p:nvSpPr>
            <p:cNvPr id="204" name="Every QOAH will receive an NFT."/>
            <p:cNvSpPr/>
            <p:nvPr/>
          </p:nvSpPr>
          <p:spPr>
            <a:xfrm>
              <a:off x="345829" y="125307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Every QOAH will receive an </a:t>
              </a:r>
              <a:r>
                <a:rPr b="1">
                  <a:solidFill>
                    <a:srgbClr val="0068B8"/>
                  </a:solidFill>
                </a:rPr>
                <a:t>NFT</a:t>
              </a:r>
              <a:r>
                <a:t>.</a:t>
              </a:r>
            </a:p>
          </p:txBody>
        </p:sp>
        <p:sp>
          <p:nvSpPr>
            <p:cNvPr id="205" name="Every QOAH can claim less than 1% AIR from an AIRNFTmining smart contract every month."/>
            <p:cNvSpPr/>
            <p:nvPr/>
          </p:nvSpPr>
          <p:spPr>
            <a:xfrm>
              <a:off x="345829" y="227066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Every QOAH can claim less than </a:t>
              </a:r>
              <a:r>
                <a:rPr b="1">
                  <a:solidFill>
                    <a:srgbClr val="0068B8"/>
                  </a:solidFill>
                </a:rPr>
                <a:t>1% AIR</a:t>
              </a:r>
              <a:r>
                <a:t> from an AIRNFTmining smart contract every month.</a:t>
              </a:r>
            </a:p>
          </p:txBody>
        </p:sp>
        <p:sp>
          <p:nvSpPr>
            <p:cNvPr id="206" name="The release ratio of the first 12 months is 1% per month, and the release ratio will behalf every 12 months."/>
            <p:cNvSpPr/>
            <p:nvPr/>
          </p:nvSpPr>
          <p:spPr>
            <a:xfrm>
              <a:off x="345829" y="328825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The release ratio of the first </a:t>
              </a:r>
              <a:r>
                <a:rPr b="1">
                  <a:solidFill>
                    <a:srgbClr val="0068B8"/>
                  </a:solidFill>
                </a:rPr>
                <a:t>12 months</a:t>
              </a:r>
              <a:r>
                <a:t> is 1% per month, and the release ratio will behalf every </a:t>
              </a:r>
              <a:r>
                <a:rPr b="1">
                  <a:solidFill>
                    <a:srgbClr val="0068B8"/>
                  </a:solidFill>
                </a:rPr>
                <a:t>12 months</a:t>
              </a:r>
              <a:r>
                <a:t>.</a:t>
              </a:r>
            </a:p>
          </p:txBody>
        </p:sp>
        <p:sp>
          <p:nvSpPr>
            <p:cNvPr id="207" name="The final circulating supply will be less than 450 trillion."/>
            <p:cNvSpPr/>
            <p:nvPr/>
          </p:nvSpPr>
          <p:spPr>
            <a:xfrm>
              <a:off x="345829" y="430584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defRPr b="0">
                  <a:solidFill>
                    <a:srgbClr val="2028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The final circulating supply will be less than </a:t>
              </a:r>
              <a:r>
                <a:rPr b="1">
                  <a:solidFill>
                    <a:srgbClr val="0068B8"/>
                  </a:solidFill>
                </a:rPr>
                <a:t>450 trillion</a:t>
              </a:r>
              <a:r>
                <a:t>.</a:t>
              </a:r>
            </a:p>
          </p:txBody>
        </p:sp>
        <p:sp>
          <p:nvSpPr>
            <p:cNvPr id="208" name="Circle"/>
            <p:cNvSpPr/>
            <p:nvPr/>
          </p:nvSpPr>
          <p:spPr>
            <a:xfrm>
              <a:off x="0" y="183117"/>
              <a:ext cx="104732" cy="104733"/>
            </a:xfrm>
            <a:prstGeom prst="ellipse">
              <a:avLst/>
            </a:prstGeom>
            <a:solidFill>
              <a:srgbClr val="202833">
                <a:alpha val="802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" name="Circle"/>
            <p:cNvSpPr/>
            <p:nvPr/>
          </p:nvSpPr>
          <p:spPr>
            <a:xfrm>
              <a:off x="0" y="3235886"/>
              <a:ext cx="104732" cy="104733"/>
            </a:xfrm>
            <a:prstGeom prst="ellipse">
              <a:avLst/>
            </a:prstGeom>
            <a:solidFill>
              <a:srgbClr val="202833">
                <a:alpha val="802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" name="Circle"/>
            <p:cNvSpPr/>
            <p:nvPr/>
          </p:nvSpPr>
          <p:spPr>
            <a:xfrm>
              <a:off x="0" y="1195049"/>
              <a:ext cx="104732" cy="104733"/>
            </a:xfrm>
            <a:prstGeom prst="ellipse">
              <a:avLst/>
            </a:prstGeom>
            <a:solidFill>
              <a:srgbClr val="202833">
                <a:alpha val="802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" name="Circle"/>
            <p:cNvSpPr/>
            <p:nvPr/>
          </p:nvSpPr>
          <p:spPr>
            <a:xfrm>
              <a:off x="0" y="2215468"/>
              <a:ext cx="104732" cy="104732"/>
            </a:xfrm>
            <a:prstGeom prst="ellipse">
              <a:avLst/>
            </a:prstGeom>
            <a:solidFill>
              <a:srgbClr val="202833">
                <a:alpha val="802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" name="Circle"/>
            <p:cNvSpPr/>
            <p:nvPr/>
          </p:nvSpPr>
          <p:spPr>
            <a:xfrm>
              <a:off x="0" y="4253476"/>
              <a:ext cx="104732" cy="104733"/>
            </a:xfrm>
            <a:prstGeom prst="ellipse">
              <a:avLst/>
            </a:prstGeom>
            <a:solidFill>
              <a:srgbClr val="202833">
                <a:alpha val="802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14" name="2. AIRNFT mining"/>
          <p:cNvSpPr txBox="1"/>
          <p:nvPr/>
        </p:nvSpPr>
        <p:spPr>
          <a:xfrm>
            <a:off x="1630930" y="5058583"/>
            <a:ext cx="4303218" cy="6310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4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AIRNFT mining</a:t>
            </a:r>
          </a:p>
        </p:txBody>
      </p:sp>
      <p:sp>
        <p:nvSpPr>
          <p:cNvPr id="215" name="6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6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376891" y="11891779"/>
            <a:ext cx="631082" cy="1306845"/>
          </a:xfrm>
          <a:prstGeom prst="rect">
            <a:avLst/>
          </a:prstGeom>
          <a:ln w="3175">
            <a:miter lim="400000"/>
          </a:ln>
        </p:spPr>
      </p:pic>
      <p:sp>
        <p:nvSpPr>
          <p:cNvPr id="217" name="What's the nomic"/>
          <p:cNvSpPr txBox="1"/>
          <p:nvPr/>
        </p:nvSpPr>
        <p:spPr>
          <a:xfrm>
            <a:off x="1524000" y="1441214"/>
            <a:ext cx="6366471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What's the nomic</a:t>
            </a:r>
          </a:p>
        </p:txBody>
      </p:sp>
      <p:sp>
        <p:nvSpPr>
          <p:cNvPr id="218" name="AIR is the ECO token of the AirCash system."/>
          <p:cNvSpPr txBox="1"/>
          <p:nvPr/>
        </p:nvSpPr>
        <p:spPr>
          <a:xfrm>
            <a:off x="1574800" y="2681304"/>
            <a:ext cx="8656167" cy="557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just" defTabSz="457200">
              <a:defRPr b="0" sz="3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0355A9"/>
                </a:solidFill>
              </a:rPr>
              <a:t>AIR</a:t>
            </a:r>
            <a:r>
              <a:t> is the ECO token of the AirCash system.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07418" y="6302220"/>
            <a:ext cx="1009960" cy="1009960"/>
          </a:xfrm>
          <a:prstGeom prst="rect">
            <a:avLst/>
          </a:prstGeom>
          <a:ln w="3175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6">
            <a:alphaModFix amt="65000"/>
            <a:extLst/>
          </a:blip>
          <a:stretch>
            <a:fillRect/>
          </a:stretch>
        </p:blipFill>
        <p:spPr>
          <a:xfrm>
            <a:off x="13387176" y="1495813"/>
            <a:ext cx="228356" cy="818374"/>
          </a:xfrm>
          <a:prstGeom prst="rect">
            <a:avLst/>
          </a:prstGeom>
          <a:ln w="3175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7">
            <a:alphaModFix amt="45630"/>
            <a:extLst/>
          </a:blip>
          <a:stretch>
            <a:fillRect/>
          </a:stretch>
        </p:blipFill>
        <p:spPr>
          <a:xfrm>
            <a:off x="17002923" y="7245259"/>
            <a:ext cx="258416" cy="258416"/>
          </a:xfrm>
          <a:prstGeom prst="rect">
            <a:avLst/>
          </a:prstGeom>
          <a:ln w="3175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7">
            <a:alphaModFix amt="59683"/>
            <a:extLst/>
          </a:blip>
          <a:stretch>
            <a:fillRect/>
          </a:stretch>
        </p:blipFill>
        <p:spPr>
          <a:xfrm>
            <a:off x="22628621" y="2954053"/>
            <a:ext cx="258417" cy="258416"/>
          </a:xfrm>
          <a:prstGeom prst="rect">
            <a:avLst/>
          </a:prstGeom>
          <a:ln w="3175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7">
            <a:alphaModFix amt="53170"/>
            <a:extLst/>
          </a:blip>
          <a:stretch>
            <a:fillRect/>
          </a:stretch>
        </p:blipFill>
        <p:spPr>
          <a:xfrm>
            <a:off x="14091256" y="4296411"/>
            <a:ext cx="153460" cy="1534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alphaModFix amt="56363"/>
            <a:extLst/>
          </a:blip>
          <a:stretch>
            <a:fillRect/>
          </a:stretch>
        </p:blipFill>
        <p:spPr>
          <a:xfrm rot="11210468">
            <a:off x="-809752" y="-5169590"/>
            <a:ext cx="21243712" cy="9409316"/>
          </a:xfrm>
          <a:prstGeom prst="rect">
            <a:avLst/>
          </a:prstGeom>
          <a:ln w="3175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32076" y="1139703"/>
            <a:ext cx="1984892" cy="421039"/>
          </a:xfrm>
          <a:prstGeom prst="rect">
            <a:avLst/>
          </a:prstGeom>
          <a:ln w="3175">
            <a:miter lim="400000"/>
          </a:ln>
        </p:spPr>
      </p:pic>
      <p:sp>
        <p:nvSpPr>
          <p:cNvPr id="227" name="Safety"/>
          <p:cNvSpPr txBox="1"/>
          <p:nvPr/>
        </p:nvSpPr>
        <p:spPr>
          <a:xfrm>
            <a:off x="1524000" y="1212614"/>
            <a:ext cx="2376017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Safety</a:t>
            </a:r>
          </a:p>
        </p:txBody>
      </p:sp>
      <p:sp>
        <p:nvSpPr>
          <p:cNvPr id="228" name="Audit"/>
          <p:cNvSpPr txBox="1"/>
          <p:nvPr/>
        </p:nvSpPr>
        <p:spPr>
          <a:xfrm>
            <a:off x="2299552" y="3199813"/>
            <a:ext cx="1192015" cy="557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Audit</a:t>
            </a:r>
          </a:p>
        </p:txBody>
      </p:sp>
      <p:sp>
        <p:nvSpPr>
          <p:cNvPr id="229" name="AirCash's smart contract will be audited by Certik and SlowMist."/>
          <p:cNvSpPr txBox="1"/>
          <p:nvPr/>
        </p:nvSpPr>
        <p:spPr>
          <a:xfrm>
            <a:off x="1574800" y="4109356"/>
            <a:ext cx="9400927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AirCash's smart contract will be audited by Certik and SlowMist.</a:t>
            </a:r>
          </a:p>
        </p:txBody>
      </p:sp>
      <p:sp>
        <p:nvSpPr>
          <p:cNvPr id="230" name="Certik:  https://www.certik.com"/>
          <p:cNvSpPr txBox="1"/>
          <p:nvPr/>
        </p:nvSpPr>
        <p:spPr>
          <a:xfrm>
            <a:off x="1574800" y="4808096"/>
            <a:ext cx="4510807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Certik:  </a:t>
            </a:r>
            <a:r>
              <a:rPr u="sng">
                <a:hlinkClick r:id="rId4" invalidUrl="" action="" tgtFrame="" tooltip="" history="1" highlightClick="0" endSnd="0"/>
              </a:rPr>
              <a:t>https://www.certik.com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5">
            <a:alphaModFix amt="63099"/>
            <a:extLst/>
          </a:blip>
          <a:stretch>
            <a:fillRect/>
          </a:stretch>
        </p:blipFill>
        <p:spPr>
          <a:xfrm>
            <a:off x="-849997" y="-5192025"/>
            <a:ext cx="29259331" cy="21912597"/>
          </a:xfrm>
          <a:prstGeom prst="rect">
            <a:avLst/>
          </a:prstGeom>
          <a:ln w="3175">
            <a:miter lim="400000"/>
          </a:ln>
        </p:spPr>
      </p:pic>
      <p:sp>
        <p:nvSpPr>
          <p:cNvPr id="232" name="SlowMist  https://www.slowmist.com"/>
          <p:cNvSpPr txBox="1"/>
          <p:nvPr/>
        </p:nvSpPr>
        <p:spPr>
          <a:xfrm>
            <a:off x="7741213" y="4808096"/>
            <a:ext cx="5354688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SlowMist  </a:t>
            </a:r>
            <a:r>
              <a:rPr u="sng">
                <a:hlinkClick r:id="rId6" invalidUrl="" action="" tgtFrame="" tooltip="" history="1" highlightClick="0" endSnd="0"/>
              </a:rPr>
              <a:t>https://www.slowmist.com</a:t>
            </a:r>
          </a:p>
        </p:txBody>
      </p:sp>
      <p:sp>
        <p:nvSpPr>
          <p:cNvPr id="233" name="No super admin key"/>
          <p:cNvSpPr txBox="1"/>
          <p:nvPr/>
        </p:nvSpPr>
        <p:spPr>
          <a:xfrm>
            <a:off x="2299552" y="9851998"/>
            <a:ext cx="4192266" cy="557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super admin key</a:t>
            </a:r>
          </a:p>
        </p:txBody>
      </p:sp>
      <p:sp>
        <p:nvSpPr>
          <p:cNvPr id="234" name="The assets are fully locked with the smart contract."/>
          <p:cNvSpPr txBox="1"/>
          <p:nvPr/>
        </p:nvSpPr>
        <p:spPr>
          <a:xfrm>
            <a:off x="1574800" y="10795958"/>
            <a:ext cx="7594824" cy="459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assets are fully locked with the smart contract. </a:t>
            </a:r>
          </a:p>
        </p:txBody>
      </p:sp>
      <p:sp>
        <p:nvSpPr>
          <p:cNvPr id="235" name="There is no super admin key, and no one can take away the assets in the smart contract."/>
          <p:cNvSpPr txBox="1"/>
          <p:nvPr/>
        </p:nvSpPr>
        <p:spPr>
          <a:xfrm>
            <a:off x="1574800" y="11443899"/>
            <a:ext cx="13040867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no super admin key, and no one can take away the assets in the smart contract.</a:t>
            </a:r>
          </a:p>
        </p:txBody>
      </p:sp>
      <p:sp>
        <p:nvSpPr>
          <p:cNvPr id="236" name="7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2639" y="3230317"/>
            <a:ext cx="549462" cy="470967"/>
          </a:xfrm>
          <a:prstGeom prst="rect">
            <a:avLst/>
          </a:prstGeom>
          <a:ln w="3175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28007" y="9865093"/>
            <a:ext cx="482909" cy="507055"/>
          </a:xfrm>
          <a:prstGeom prst="rect">
            <a:avLst/>
          </a:prstGeom>
          <a:ln w="3175">
            <a:miter lim="400000"/>
          </a:ln>
        </p:spPr>
      </p:pic>
      <p:sp>
        <p:nvSpPr>
          <p:cNvPr id="239" name="Security &amp; Privacy"/>
          <p:cNvSpPr txBox="1"/>
          <p:nvPr/>
        </p:nvSpPr>
        <p:spPr>
          <a:xfrm>
            <a:off x="2299552" y="6539024"/>
            <a:ext cx="3881277" cy="557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 &amp; Privacy</a:t>
            </a:r>
          </a:p>
        </p:txBody>
      </p:sp>
      <p:sp>
        <p:nvSpPr>
          <p:cNvPr id="240" name="Traders get in touch through a peer-to-peer messager."/>
          <p:cNvSpPr txBox="1"/>
          <p:nvPr/>
        </p:nvSpPr>
        <p:spPr>
          <a:xfrm>
            <a:off x="1574800" y="7432185"/>
            <a:ext cx="8024180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Traders get in touch through a peer-to-peer messager.</a:t>
            </a:r>
          </a:p>
        </p:txBody>
      </p:sp>
      <p:sp>
        <p:nvSpPr>
          <p:cNvPr id="241" name="No one knows the details of your trading except yourself."/>
          <p:cNvSpPr txBox="1"/>
          <p:nvPr/>
        </p:nvSpPr>
        <p:spPr>
          <a:xfrm>
            <a:off x="1574800" y="8080125"/>
            <a:ext cx="8385175" cy="459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 sz="260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one knows the details of your trading except yourself.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0378" y="6550324"/>
            <a:ext cx="506699" cy="481363"/>
          </a:xfrm>
          <a:prstGeom prst="rect">
            <a:avLst/>
          </a:prstGeom>
          <a:ln w="3175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10">
            <a:alphaModFix amt="23812"/>
            <a:extLst/>
          </a:blip>
          <a:stretch>
            <a:fillRect/>
          </a:stretch>
        </p:blipFill>
        <p:spPr>
          <a:xfrm>
            <a:off x="12787222" y="-2125515"/>
            <a:ext cx="1984892" cy="1764349"/>
          </a:xfrm>
          <a:prstGeom prst="rect">
            <a:avLst/>
          </a:prstGeom>
          <a:ln w="3175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11">
            <a:alphaModFix amt="85560"/>
            <a:extLst/>
          </a:blip>
          <a:stretch>
            <a:fillRect/>
          </a:stretch>
        </p:blipFill>
        <p:spPr>
          <a:xfrm>
            <a:off x="16335705" y="4364067"/>
            <a:ext cx="5869707" cy="521751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alphaModFix amt="32141"/>
            <a:extLst/>
          </a:blip>
          <a:stretch>
            <a:fillRect/>
          </a:stretch>
        </p:blipFill>
        <p:spPr>
          <a:xfrm rot="21349730">
            <a:off x="-4165140" y="6308216"/>
            <a:ext cx="24757202" cy="12872384"/>
          </a:xfrm>
          <a:prstGeom prst="rect">
            <a:avLst/>
          </a:prstGeom>
          <a:ln w="3175">
            <a:miter lim="400000"/>
          </a:ln>
        </p:spPr>
      </p:pic>
      <p:sp>
        <p:nvSpPr>
          <p:cNvPr id="247" name="Decentralized governance"/>
          <p:cNvSpPr txBox="1"/>
          <p:nvPr/>
        </p:nvSpPr>
        <p:spPr>
          <a:xfrm>
            <a:off x="1270000" y="1314214"/>
            <a:ext cx="9532789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Decentralized governance</a:t>
            </a:r>
          </a:p>
        </p:txBody>
      </p:sp>
      <p:sp>
        <p:nvSpPr>
          <p:cNvPr id="248" name="Merchant"/>
          <p:cNvSpPr txBox="1"/>
          <p:nvPr/>
        </p:nvSpPr>
        <p:spPr>
          <a:xfrm>
            <a:off x="2146300" y="3981486"/>
            <a:ext cx="2177753" cy="5942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Merchant</a:t>
            </a:r>
          </a:p>
        </p:txBody>
      </p:sp>
      <p:sp>
        <p:nvSpPr>
          <p:cNvPr id="249" name="Merchants need to lock 10 billion AIR."/>
          <p:cNvSpPr txBox="1"/>
          <p:nvPr/>
        </p:nvSpPr>
        <p:spPr>
          <a:xfrm>
            <a:off x="1714500" y="5043221"/>
            <a:ext cx="6038602" cy="4709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Merchants need to lock 10 billion AIR.</a:t>
            </a:r>
          </a:p>
        </p:txBody>
      </p:sp>
      <p:sp>
        <p:nvSpPr>
          <p:cNvPr id="250" name="The merchant is the liquidity provider of the system."/>
          <p:cNvSpPr txBox="1"/>
          <p:nvPr/>
        </p:nvSpPr>
        <p:spPr>
          <a:xfrm>
            <a:off x="1714500" y="5792761"/>
            <a:ext cx="8211964" cy="4709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merchant is the liquidity provider of the system.</a:t>
            </a:r>
          </a:p>
        </p:txBody>
      </p:sp>
      <p:sp>
        <p:nvSpPr>
          <p:cNvPr id="251" name="Witnesses"/>
          <p:cNvSpPr txBox="1"/>
          <p:nvPr/>
        </p:nvSpPr>
        <p:spPr>
          <a:xfrm>
            <a:off x="2159000" y="8004771"/>
            <a:ext cx="2409032" cy="5942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Witnesses</a:t>
            </a:r>
          </a:p>
        </p:txBody>
      </p:sp>
      <p:sp>
        <p:nvSpPr>
          <p:cNvPr id="252" name="Witnesses need to lock 100 billion AIR and pass the assessment."/>
          <p:cNvSpPr txBox="1"/>
          <p:nvPr/>
        </p:nvSpPr>
        <p:spPr>
          <a:xfrm>
            <a:off x="1714500" y="8999324"/>
            <a:ext cx="10347648" cy="4709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Witnesses need to lock 100 billion AIR and pass the assessment.</a:t>
            </a:r>
          </a:p>
        </p:txBody>
      </p:sp>
      <p:sp>
        <p:nvSpPr>
          <p:cNvPr id="253" name="The witness needs to deal with the appeal."/>
          <p:cNvSpPr txBox="1"/>
          <p:nvPr/>
        </p:nvSpPr>
        <p:spPr>
          <a:xfrm>
            <a:off x="1714500" y="9748864"/>
            <a:ext cx="6810053" cy="4709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witness needs to deal with the appeal.</a:t>
            </a:r>
          </a:p>
        </p:txBody>
      </p:sp>
      <p:sp>
        <p:nvSpPr>
          <p:cNvPr id="254" name="For each appeal, the witness can get 1 USDT or 1 million AIR."/>
          <p:cNvSpPr txBox="1"/>
          <p:nvPr/>
        </p:nvSpPr>
        <p:spPr>
          <a:xfrm>
            <a:off x="1714500" y="10498404"/>
            <a:ext cx="9846370" cy="4709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b="0">
                <a:solidFill>
                  <a:srgbClr val="2D35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 each appeal, the witness can get 1 USDT or 1 million AIR.</a:t>
            </a:r>
          </a:p>
        </p:txBody>
      </p:sp>
      <p:sp>
        <p:nvSpPr>
          <p:cNvPr id="255" name="8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8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8296" y="4001301"/>
            <a:ext cx="503799" cy="503799"/>
          </a:xfrm>
          <a:prstGeom prst="rect">
            <a:avLst/>
          </a:prstGeom>
          <a:ln w="3175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0996" y="8036729"/>
            <a:ext cx="602892" cy="488056"/>
          </a:xfrm>
          <a:prstGeom prst="rect">
            <a:avLst/>
          </a:prstGeom>
          <a:ln w="3175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332076" y="1139703"/>
            <a:ext cx="1984892" cy="421039"/>
          </a:xfrm>
          <a:prstGeom prst="rect">
            <a:avLst/>
          </a:prstGeom>
          <a:ln w="3175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515212" y="3361879"/>
            <a:ext cx="10361691" cy="5677639"/>
          </a:xfrm>
          <a:prstGeom prst="rect">
            <a:avLst/>
          </a:prstGeom>
          <a:ln w="3175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793972" y="8335273"/>
            <a:ext cx="3636729" cy="2156957"/>
          </a:xfrm>
          <a:prstGeom prst="rect">
            <a:avLst/>
          </a:prstGeom>
          <a:ln w="3175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71790" y="7408595"/>
            <a:ext cx="1734842" cy="2023983"/>
          </a:xfrm>
          <a:prstGeom prst="rect">
            <a:avLst/>
          </a:prstGeom>
          <a:ln w="3175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235115" y="7604669"/>
            <a:ext cx="866070" cy="866071"/>
          </a:xfrm>
          <a:prstGeom prst="rect">
            <a:avLst/>
          </a:prstGeom>
          <a:ln w="3175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0">
            <a:alphaModFix amt="39312"/>
            <a:extLst/>
          </a:blip>
          <a:stretch>
            <a:fillRect/>
          </a:stretch>
        </p:blipFill>
        <p:spPr>
          <a:xfrm>
            <a:off x="13251037" y="10895393"/>
            <a:ext cx="811297" cy="1680034"/>
          </a:xfrm>
          <a:prstGeom prst="rect">
            <a:avLst/>
          </a:prstGeom>
          <a:ln w="3175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11">
            <a:alphaModFix amt="80000"/>
            <a:extLst/>
          </a:blip>
          <a:stretch>
            <a:fillRect/>
          </a:stretch>
        </p:blipFill>
        <p:spPr>
          <a:xfrm>
            <a:off x="14601438" y="2585926"/>
            <a:ext cx="230981" cy="827778"/>
          </a:xfrm>
          <a:prstGeom prst="rect">
            <a:avLst/>
          </a:prstGeom>
          <a:ln w="3175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11">
            <a:alphaModFix amt="70000"/>
            <a:extLst/>
          </a:blip>
          <a:stretch>
            <a:fillRect/>
          </a:stretch>
        </p:blipFill>
        <p:spPr>
          <a:xfrm>
            <a:off x="22837471" y="8771756"/>
            <a:ext cx="258416" cy="926103"/>
          </a:xfrm>
          <a:prstGeom prst="rect">
            <a:avLst/>
          </a:prstGeom>
          <a:ln w="3175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046526" y="5776151"/>
            <a:ext cx="678548" cy="678548"/>
          </a:xfrm>
          <a:prstGeom prst="rect">
            <a:avLst/>
          </a:prstGeom>
          <a:ln w="3175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1612676" y="5795201"/>
            <a:ext cx="665848" cy="665848"/>
          </a:xfrm>
          <a:prstGeom prst="rect">
            <a:avLst/>
          </a:prstGeom>
          <a:ln w="3175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14">
            <a:alphaModFix amt="85560"/>
            <a:extLst/>
          </a:blip>
          <a:stretch>
            <a:fillRect/>
          </a:stretch>
        </p:blipFill>
        <p:spPr>
          <a:xfrm>
            <a:off x="16865897" y="3427005"/>
            <a:ext cx="1660323" cy="1475843"/>
          </a:xfrm>
          <a:prstGeom prst="rect">
            <a:avLst/>
          </a:prstGeom>
          <a:ln w="3175">
            <a:miter lim="400000"/>
          </a:ln>
        </p:spPr>
      </p:pic>
      <p:sp>
        <p:nvSpPr>
          <p:cNvPr id="269" name="Circle"/>
          <p:cNvSpPr/>
          <p:nvPr/>
        </p:nvSpPr>
        <p:spPr>
          <a:xfrm>
            <a:off x="1443357" y="5226339"/>
            <a:ext cx="104732" cy="104732"/>
          </a:xfrm>
          <a:prstGeom prst="ellipse">
            <a:avLst/>
          </a:prstGeom>
          <a:solidFill>
            <a:srgbClr val="202833">
              <a:alpha val="79613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0068B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Circle"/>
          <p:cNvSpPr/>
          <p:nvPr/>
        </p:nvSpPr>
        <p:spPr>
          <a:xfrm>
            <a:off x="1443357" y="5975879"/>
            <a:ext cx="104732" cy="104733"/>
          </a:xfrm>
          <a:prstGeom prst="ellipse">
            <a:avLst/>
          </a:prstGeom>
          <a:solidFill>
            <a:srgbClr val="202833">
              <a:alpha val="79613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0068B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Circle"/>
          <p:cNvSpPr/>
          <p:nvPr/>
        </p:nvSpPr>
        <p:spPr>
          <a:xfrm>
            <a:off x="1443357" y="9182441"/>
            <a:ext cx="104732" cy="104733"/>
          </a:xfrm>
          <a:prstGeom prst="ellipse">
            <a:avLst/>
          </a:prstGeom>
          <a:solidFill>
            <a:srgbClr val="202833">
              <a:alpha val="79613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0068B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Circle"/>
          <p:cNvSpPr/>
          <p:nvPr/>
        </p:nvSpPr>
        <p:spPr>
          <a:xfrm>
            <a:off x="1443357" y="9931982"/>
            <a:ext cx="104732" cy="104732"/>
          </a:xfrm>
          <a:prstGeom prst="ellipse">
            <a:avLst/>
          </a:prstGeom>
          <a:solidFill>
            <a:srgbClr val="202833">
              <a:alpha val="79613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0068B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3" name="Circle"/>
          <p:cNvSpPr/>
          <p:nvPr/>
        </p:nvSpPr>
        <p:spPr>
          <a:xfrm>
            <a:off x="1443357" y="10681522"/>
            <a:ext cx="104732" cy="104733"/>
          </a:xfrm>
          <a:prstGeom prst="ellipse">
            <a:avLst/>
          </a:prstGeom>
          <a:solidFill>
            <a:srgbClr val="202833">
              <a:alpha val="79613"/>
            </a:srgbClr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b="0" sz="3000">
                <a:solidFill>
                  <a:srgbClr val="0068B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4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5"/>
      <p:bldP build="whole" bldLvl="1" animBg="1" rev="0" advAuto="0" spid="266" grpId="3"/>
      <p:bldP build="whole" bldLvl="1" animBg="1" rev="0" advAuto="0" spid="261" grpId="1"/>
      <p:bldP build="whole" bldLvl="1" animBg="1" rev="0" advAuto="0" spid="262" grpId="2"/>
      <p:bldP build="whole" bldLvl="1" animBg="1" rev="0" advAuto="0" spid="267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E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alphaModFix amt="60039"/>
            <a:extLst/>
          </a:blip>
          <a:stretch>
            <a:fillRect/>
          </a:stretch>
        </p:blipFill>
        <p:spPr>
          <a:xfrm rot="21474084">
            <a:off x="2527545" y="18812"/>
            <a:ext cx="28380136" cy="18335585"/>
          </a:xfrm>
          <a:prstGeom prst="rect">
            <a:avLst/>
          </a:prstGeom>
          <a:ln w="3175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alphaModFix amt="32141"/>
            <a:extLst/>
          </a:blip>
          <a:stretch>
            <a:fillRect/>
          </a:stretch>
        </p:blipFill>
        <p:spPr>
          <a:xfrm rot="21349730">
            <a:off x="-4165140" y="6333616"/>
            <a:ext cx="24757202" cy="12872384"/>
          </a:xfrm>
          <a:prstGeom prst="rect">
            <a:avLst/>
          </a:prstGeom>
          <a:ln w="3175">
            <a:miter lim="400000"/>
          </a:ln>
        </p:spPr>
      </p:pic>
      <p:sp>
        <p:nvSpPr>
          <p:cNvPr id="277" name="Members of Congress"/>
          <p:cNvSpPr txBox="1"/>
          <p:nvPr/>
        </p:nvSpPr>
        <p:spPr>
          <a:xfrm>
            <a:off x="2286000" y="3989461"/>
            <a:ext cx="4890617" cy="5946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Members of Congress</a:t>
            </a:r>
          </a:p>
        </p:txBody>
      </p:sp>
      <p:sp>
        <p:nvSpPr>
          <p:cNvPr id="278" name="DAO and the referendum"/>
          <p:cNvSpPr txBox="1"/>
          <p:nvPr/>
        </p:nvSpPr>
        <p:spPr>
          <a:xfrm>
            <a:off x="2286000" y="9765346"/>
            <a:ext cx="5499845" cy="594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DAO and the referendum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5944" y="3995044"/>
            <a:ext cx="602893" cy="488056"/>
          </a:xfrm>
          <a:prstGeom prst="rect">
            <a:avLst/>
          </a:prstGeom>
          <a:ln w="3175">
            <a:miter lim="400000"/>
          </a:ln>
        </p:spPr>
      </p:pic>
      <p:sp>
        <p:nvSpPr>
          <p:cNvPr id="280" name="Decentralized governance"/>
          <p:cNvSpPr txBox="1"/>
          <p:nvPr/>
        </p:nvSpPr>
        <p:spPr>
          <a:xfrm>
            <a:off x="1270000" y="1314214"/>
            <a:ext cx="9532789" cy="9275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457200">
              <a:defRPr sz="60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Decentralized governance</a:t>
            </a:r>
          </a:p>
        </p:txBody>
      </p:sp>
      <p:sp>
        <p:nvSpPr>
          <p:cNvPr id="281" name="9"/>
          <p:cNvSpPr txBox="1"/>
          <p:nvPr/>
        </p:nvSpPr>
        <p:spPr>
          <a:xfrm>
            <a:off x="22958821" y="12117301"/>
            <a:ext cx="258417" cy="421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b="0" sz="2400">
                <a:solidFill>
                  <a:srgbClr val="2028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0455" y="9761222"/>
            <a:ext cx="590192" cy="590192"/>
          </a:xfrm>
          <a:prstGeom prst="rect">
            <a:avLst/>
          </a:prstGeom>
          <a:ln w="3175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332076" y="1139703"/>
            <a:ext cx="1984892" cy="421039"/>
          </a:xfrm>
          <a:prstGeom prst="rect">
            <a:avLst/>
          </a:prstGeom>
          <a:ln w="3175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7">
            <a:alphaModFix amt="54531"/>
            <a:extLst/>
          </a:blip>
          <a:stretch>
            <a:fillRect/>
          </a:stretch>
        </p:blipFill>
        <p:spPr>
          <a:xfrm>
            <a:off x="18382527" y="9182630"/>
            <a:ext cx="1587251" cy="3286882"/>
          </a:xfrm>
          <a:prstGeom prst="rect">
            <a:avLst/>
          </a:prstGeom>
          <a:ln w="3175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8">
            <a:alphaModFix amt="70000"/>
            <a:extLst/>
          </a:blip>
          <a:stretch>
            <a:fillRect/>
          </a:stretch>
        </p:blipFill>
        <p:spPr>
          <a:xfrm>
            <a:off x="21425296" y="4437640"/>
            <a:ext cx="371184" cy="133023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94" name="Group"/>
          <p:cNvGrpSpPr/>
          <p:nvPr/>
        </p:nvGrpSpPr>
        <p:grpSpPr>
          <a:xfrm>
            <a:off x="1443357" y="5038704"/>
            <a:ext cx="19015376" cy="6179670"/>
            <a:chOff x="0" y="0"/>
            <a:chExt cx="19015375" cy="6179669"/>
          </a:xfrm>
        </p:grpSpPr>
        <p:sp>
          <p:nvSpPr>
            <p:cNvPr id="286" name="Congress Members need to lock more than 1,000 billion AIR and pass the assessment."/>
            <p:cNvSpPr txBox="1"/>
            <p:nvPr/>
          </p:nvSpPr>
          <p:spPr>
            <a:xfrm>
              <a:off x="385442" y="0"/>
              <a:ext cx="13806588" cy="47096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b="0">
                  <a:solidFill>
                    <a:srgbClr val="2D354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Congress Members need to lock more than 1,000 billion AIR and pass the assessment.</a:t>
              </a:r>
            </a:p>
          </p:txBody>
        </p:sp>
        <p:sp>
          <p:nvSpPr>
            <p:cNvPr id="287" name="When someone disagrees with the judgment of the witness, they can appeal to congress, and the congress members…"/>
            <p:cNvSpPr txBox="1"/>
            <p:nvPr/>
          </p:nvSpPr>
          <p:spPr>
            <a:xfrm>
              <a:off x="385442" y="1019855"/>
              <a:ext cx="18629934" cy="95632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algn="just" defTabSz="457200">
                <a:lnSpc>
                  <a:spcPct val="120000"/>
                </a:lnSpc>
                <a:defRPr b="0">
                  <a:solidFill>
                    <a:srgbClr val="2D3541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When someone disagrees with the judgment of the witness, they can appeal to congress, and the congress members </a:t>
              </a:r>
            </a:p>
            <a:p>
              <a:pPr algn="just" defTabSz="457200">
                <a:lnSpc>
                  <a:spcPct val="120000"/>
                </a:lnSpc>
                <a:defRPr b="0">
                  <a:solidFill>
                    <a:srgbClr val="2D3541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need to make the final judgment.</a:t>
              </a:r>
            </a:p>
          </p:txBody>
        </p:sp>
        <p:sp>
          <p:nvSpPr>
            <p:cNvPr id="288" name="AIR holders need to elect  5 congress emembers every 6 month."/>
            <p:cNvSpPr txBox="1"/>
            <p:nvPr/>
          </p:nvSpPr>
          <p:spPr>
            <a:xfrm>
              <a:off x="385442" y="5708702"/>
              <a:ext cx="10248331" cy="47096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b="0">
                  <a:solidFill>
                    <a:srgbClr val="2D354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AIR holders need to elect  5 congress emembers every 6 month.</a:t>
              </a:r>
            </a:p>
          </p:txBody>
        </p:sp>
        <p:sp>
          <p:nvSpPr>
            <p:cNvPr id="289" name="For each appeal, the Congress member can get 10 USDT or 10 million AIR."/>
            <p:cNvSpPr txBox="1"/>
            <p:nvPr/>
          </p:nvSpPr>
          <p:spPr>
            <a:xfrm>
              <a:off x="385442" y="2472001"/>
              <a:ext cx="11981013" cy="47096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just" defTabSz="457200">
                <a:defRPr b="0">
                  <a:solidFill>
                    <a:srgbClr val="2D354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For each appeal, the Congress member can get 10 USDT or 10 million AIR.</a:t>
              </a:r>
            </a:p>
          </p:txBody>
        </p:sp>
        <p:sp>
          <p:nvSpPr>
            <p:cNvPr id="290" name="Circle"/>
            <p:cNvSpPr/>
            <p:nvPr/>
          </p:nvSpPr>
          <p:spPr>
            <a:xfrm>
              <a:off x="0" y="183117"/>
              <a:ext cx="104732" cy="104733"/>
            </a:xfrm>
            <a:prstGeom prst="ellipse">
              <a:avLst/>
            </a:prstGeom>
            <a:solidFill>
              <a:srgbClr val="202833">
                <a:alpha val="796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" name="Circle"/>
            <p:cNvSpPr/>
            <p:nvPr/>
          </p:nvSpPr>
          <p:spPr>
            <a:xfrm>
              <a:off x="0" y="1197578"/>
              <a:ext cx="104732" cy="104732"/>
            </a:xfrm>
            <a:prstGeom prst="ellipse">
              <a:avLst/>
            </a:prstGeom>
            <a:solidFill>
              <a:srgbClr val="202833">
                <a:alpha val="796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" name="Circle"/>
            <p:cNvSpPr/>
            <p:nvPr/>
          </p:nvSpPr>
          <p:spPr>
            <a:xfrm>
              <a:off x="0" y="5891820"/>
              <a:ext cx="104732" cy="104732"/>
            </a:xfrm>
            <a:prstGeom prst="ellipse">
              <a:avLst/>
            </a:prstGeom>
            <a:solidFill>
              <a:srgbClr val="202833">
                <a:alpha val="796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" name="Circle"/>
            <p:cNvSpPr/>
            <p:nvPr/>
          </p:nvSpPr>
          <p:spPr>
            <a:xfrm>
              <a:off x="0" y="2655119"/>
              <a:ext cx="104732" cy="104733"/>
            </a:xfrm>
            <a:prstGeom prst="ellipse">
              <a:avLst/>
            </a:prstGeom>
            <a:solidFill>
              <a:srgbClr val="202833">
                <a:alpha val="79613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000">
                  <a:solidFill>
                    <a:srgbClr val="0068B8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295" name="Image" descr="Image"/>
          <p:cNvPicPr>
            <a:picLocks noChangeAspect="1"/>
          </p:cNvPicPr>
          <p:nvPr/>
        </p:nvPicPr>
        <p:blipFill>
          <a:blip r:embed="rId8">
            <a:alphaModFix amt="70000"/>
            <a:extLst/>
          </a:blip>
          <a:stretch>
            <a:fillRect/>
          </a:stretch>
        </p:blipFill>
        <p:spPr>
          <a:xfrm>
            <a:off x="21527924" y="4324212"/>
            <a:ext cx="165928" cy="594644"/>
          </a:xfrm>
          <a:prstGeom prst="rect">
            <a:avLst/>
          </a:prstGeom>
          <a:ln w="3175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8">
            <a:alphaModFix amt="48446"/>
            <a:extLst/>
          </a:blip>
          <a:stretch>
            <a:fillRect/>
          </a:stretch>
        </p:blipFill>
        <p:spPr>
          <a:xfrm>
            <a:off x="17763663" y="10762460"/>
            <a:ext cx="371183" cy="133023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cover dir="u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